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310" r:id="rId4"/>
    <p:sldId id="318" r:id="rId5"/>
    <p:sldId id="319" r:id="rId6"/>
    <p:sldId id="320" r:id="rId7"/>
    <p:sldId id="323" r:id="rId8"/>
    <p:sldId id="303" r:id="rId9"/>
    <p:sldId id="304" r:id="rId10"/>
    <p:sldId id="305" r:id="rId11"/>
    <p:sldId id="321" r:id="rId12"/>
    <p:sldId id="317" r:id="rId13"/>
    <p:sldId id="322" r:id="rId14"/>
    <p:sldId id="308" r:id="rId15"/>
    <p:sldId id="309" r:id="rId16"/>
    <p:sldId id="32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EC90D"/>
    <a:srgbClr val="0C003E"/>
    <a:srgbClr val="7DBE30"/>
    <a:srgbClr val="656567"/>
    <a:srgbClr val="2C8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208" y="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0CB44-6470-2843-B790-008D9DDDFA4E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D9107-50CA-9142-A321-F14FCD5DCA2D}">
      <dgm:prSet phldrT="[Text]" custT="1"/>
      <dgm:spPr>
        <a:solidFill>
          <a:schemeClr val="accent3"/>
        </a:solidFill>
        <a:ln>
          <a:noFill/>
        </a:ln>
        <a:effectLst/>
      </dgm:spPr>
      <dgm:t>
        <a:bodyPr anchor="b" anchorCtr="0"/>
        <a:lstStyle/>
        <a:p>
          <a:r>
            <a:rPr lang="en-US" sz="1400" b="0" i="0" dirty="0" smtClean="0">
              <a:solidFill>
                <a:schemeClr val="bg1"/>
              </a:solidFill>
              <a:latin typeface="Aleo Bold"/>
              <a:cs typeface="Aleo Bold"/>
            </a:rPr>
            <a:t>Brand Development</a:t>
          </a:r>
          <a:endParaRPr lang="en-US" sz="1400" b="0" i="0" dirty="0">
            <a:solidFill>
              <a:schemeClr val="bg1"/>
            </a:solidFill>
            <a:latin typeface="Aleo Bold"/>
            <a:cs typeface="Aleo Bold"/>
          </a:endParaRPr>
        </a:p>
      </dgm:t>
    </dgm:pt>
    <dgm:pt modelId="{AF0C7D62-16B6-2E44-A710-EB574879E6B2}" type="parTrans" cxnId="{B230272B-42E7-C84A-8BD5-5673AABC9F32}">
      <dgm:prSet/>
      <dgm:spPr/>
      <dgm:t>
        <a:bodyPr/>
        <a:lstStyle/>
        <a:p>
          <a:endParaRPr lang="en-US"/>
        </a:p>
      </dgm:t>
    </dgm:pt>
    <dgm:pt modelId="{1C23A29A-9B44-684B-8A8D-22AFD9E4836E}" type="sibTrans" cxnId="{B230272B-42E7-C84A-8BD5-5673AABC9F32}">
      <dgm:prSet/>
      <dgm:spPr/>
      <dgm:t>
        <a:bodyPr/>
        <a:lstStyle/>
        <a:p>
          <a:endParaRPr lang="en-US"/>
        </a:p>
      </dgm:t>
    </dgm:pt>
    <dgm:pt modelId="{8BA1F4FA-0442-E04C-9CAB-97795845FC9C}">
      <dgm:prSet phldrT="[Text]" custT="1"/>
      <dgm:spPr>
        <a:solidFill>
          <a:schemeClr val="accent1"/>
        </a:solidFill>
        <a:ln>
          <a:noFill/>
        </a:ln>
        <a:effectLst/>
      </dgm:spPr>
      <dgm:t>
        <a:bodyPr anchor="b" anchorCtr="0"/>
        <a:lstStyle/>
        <a:p>
          <a:r>
            <a:rPr lang="en-US" sz="1400" b="0" i="0" dirty="0" smtClean="0">
              <a:latin typeface="Aleo Bold"/>
              <a:cs typeface="Aleo Bold"/>
            </a:rPr>
            <a:t>US Launch Strategy</a:t>
          </a:r>
          <a:endParaRPr lang="en-US" sz="1400" b="0" i="0" dirty="0">
            <a:latin typeface="Aleo Bold"/>
            <a:cs typeface="Aleo Bold"/>
          </a:endParaRPr>
        </a:p>
      </dgm:t>
    </dgm:pt>
    <dgm:pt modelId="{4125B089-1E4D-614C-AC36-38D48EA79638}" type="parTrans" cxnId="{729950CC-5CFA-F546-AC1D-E7FE7A743AB6}">
      <dgm:prSet/>
      <dgm:spPr/>
      <dgm:t>
        <a:bodyPr/>
        <a:lstStyle/>
        <a:p>
          <a:endParaRPr lang="en-US"/>
        </a:p>
      </dgm:t>
    </dgm:pt>
    <dgm:pt modelId="{04D072FB-D4C0-324D-85CF-A5634B59671D}" type="sibTrans" cxnId="{729950CC-5CFA-F546-AC1D-E7FE7A743AB6}">
      <dgm:prSet/>
      <dgm:spPr/>
      <dgm:t>
        <a:bodyPr/>
        <a:lstStyle/>
        <a:p>
          <a:endParaRPr lang="en-US"/>
        </a:p>
      </dgm:t>
    </dgm:pt>
    <dgm:pt modelId="{E36AEFC3-1189-BC4E-A095-02D9B47DEF49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600" b="0" dirty="0" smtClean="0">
              <a:solidFill>
                <a:srgbClr val="656567"/>
              </a:solidFill>
              <a:latin typeface="Quattrocento Sans"/>
              <a:cs typeface="Quattrocento Sans"/>
            </a:rPr>
            <a:t>Identify key barriers for</a:t>
          </a:r>
          <a:r>
            <a:rPr lang="en-US" sz="1600" b="0" dirty="0" smtClean="0">
              <a:solidFill>
                <a:schemeClr val="accent1"/>
              </a:solidFill>
              <a:latin typeface="Quattrocento Sans"/>
              <a:cs typeface="Quattrocento Sans"/>
            </a:rPr>
            <a:t> </a:t>
          </a:r>
          <a:r>
            <a:rPr lang="en-US" sz="1600" b="1" dirty="0" smtClean="0">
              <a:solidFill>
                <a:schemeClr val="accent1"/>
              </a:solidFill>
              <a:latin typeface="Quattrocento Sans"/>
              <a:cs typeface="Quattrocento Sans"/>
            </a:rPr>
            <a:t>focused market development investment </a:t>
          </a:r>
          <a:endParaRPr lang="en-US" sz="1600" dirty="0">
            <a:solidFill>
              <a:srgbClr val="656567"/>
            </a:solidFill>
            <a:latin typeface="Quattrocento Sans"/>
            <a:cs typeface="Quattrocento Sans"/>
          </a:endParaRPr>
        </a:p>
      </dgm:t>
    </dgm:pt>
    <dgm:pt modelId="{AD4320A6-4E7B-B64E-B5D6-47DDE5F31812}" type="parTrans" cxnId="{A73BB4DE-E410-B04C-AF63-C0EB8B39B9D2}">
      <dgm:prSet/>
      <dgm:spPr/>
      <dgm:t>
        <a:bodyPr/>
        <a:lstStyle/>
        <a:p>
          <a:endParaRPr lang="en-US"/>
        </a:p>
      </dgm:t>
    </dgm:pt>
    <dgm:pt modelId="{CF1C3A38-DF87-D54E-ABB6-8CEB6A04C75D}" type="sibTrans" cxnId="{A73BB4DE-E410-B04C-AF63-C0EB8B39B9D2}">
      <dgm:prSet/>
      <dgm:spPr/>
      <dgm:t>
        <a:bodyPr/>
        <a:lstStyle/>
        <a:p>
          <a:endParaRPr lang="en-US"/>
        </a:p>
      </dgm:t>
    </dgm:pt>
    <dgm:pt modelId="{CD156DA8-A6C2-8C4F-9789-D62A44EC2586}">
      <dgm:prSet phldrT="[Text]" custT="1"/>
      <dgm:spPr>
        <a:solidFill>
          <a:schemeClr val="tx1"/>
        </a:solidFill>
        <a:ln>
          <a:noFill/>
        </a:ln>
        <a:effectLst/>
      </dgm:spPr>
      <dgm:t>
        <a:bodyPr anchor="t" anchorCtr="0"/>
        <a:lstStyle/>
        <a:p>
          <a:r>
            <a:rPr lang="en-US" sz="1400" b="0" i="0" dirty="0" smtClean="0">
              <a:latin typeface="Aleo Bold"/>
              <a:cs typeface="Aleo Bold"/>
            </a:rPr>
            <a:t>Customer Plans of Action</a:t>
          </a:r>
          <a:endParaRPr lang="en-US" sz="1400" b="0" i="0" dirty="0">
            <a:latin typeface="Aleo Bold"/>
            <a:cs typeface="Aleo Bold"/>
          </a:endParaRPr>
        </a:p>
      </dgm:t>
    </dgm:pt>
    <dgm:pt modelId="{6049F8BC-64E2-424D-8CEA-9A878BECFC3F}" type="parTrans" cxnId="{0CC54C22-47AC-2544-BA95-79B288434743}">
      <dgm:prSet/>
      <dgm:spPr/>
      <dgm:t>
        <a:bodyPr/>
        <a:lstStyle/>
        <a:p>
          <a:endParaRPr lang="en-US"/>
        </a:p>
      </dgm:t>
    </dgm:pt>
    <dgm:pt modelId="{E18AB611-F625-F743-984C-6B7D4FA1E848}" type="sibTrans" cxnId="{0CC54C22-47AC-2544-BA95-79B288434743}">
      <dgm:prSet/>
      <dgm:spPr/>
      <dgm:t>
        <a:bodyPr/>
        <a:lstStyle/>
        <a:p>
          <a:endParaRPr lang="en-US"/>
        </a:p>
      </dgm:t>
    </dgm:pt>
    <dgm:pt modelId="{DBA15715-B0D7-8E4A-A528-3EB9BE7BDAE2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rgbClr val="656567"/>
              </a:solidFill>
              <a:latin typeface="Quattrocento Sans"/>
              <a:cs typeface="Quattrocento Sans"/>
            </a:rPr>
            <a:t>Prioritize customers and </a:t>
          </a:r>
          <a:r>
            <a:rPr lang="en-US" sz="1600" b="1" dirty="0" smtClean="0">
              <a:solidFill>
                <a:schemeClr val="tx1"/>
              </a:solidFill>
              <a:latin typeface="Quattrocento Sans"/>
              <a:cs typeface="Quattrocento Sans"/>
            </a:rPr>
            <a:t>define areas of collaboration with payers and providers to achieve real world outcomes </a:t>
          </a:r>
          <a:r>
            <a:rPr lang="en-US" sz="1600" b="0" dirty="0" smtClean="0">
              <a:solidFill>
                <a:srgbClr val="656567"/>
              </a:solidFill>
              <a:latin typeface="Quattrocento Sans"/>
              <a:cs typeface="Quattrocento Sans"/>
            </a:rPr>
            <a:t>and reduce areas of financial risk</a:t>
          </a:r>
          <a:endParaRPr lang="en-US" sz="1600" b="0" dirty="0">
            <a:solidFill>
              <a:srgbClr val="656567"/>
            </a:solidFill>
            <a:latin typeface="Quattrocento Sans"/>
            <a:cs typeface="Quattrocento Sans"/>
          </a:endParaRPr>
        </a:p>
      </dgm:t>
    </dgm:pt>
    <dgm:pt modelId="{0872DD7D-7C50-6347-8695-E230805AEFF0}" type="parTrans" cxnId="{D8A439F0-50BD-3C42-A590-694454E48B80}">
      <dgm:prSet/>
      <dgm:spPr/>
      <dgm:t>
        <a:bodyPr/>
        <a:lstStyle/>
        <a:p>
          <a:endParaRPr lang="en-US"/>
        </a:p>
      </dgm:t>
    </dgm:pt>
    <dgm:pt modelId="{F5CA6353-37B3-7045-92DF-D306B38E490B}" type="sibTrans" cxnId="{D8A439F0-50BD-3C42-A590-694454E48B80}">
      <dgm:prSet/>
      <dgm:spPr/>
      <dgm:t>
        <a:bodyPr/>
        <a:lstStyle/>
        <a:p>
          <a:endParaRPr lang="en-US"/>
        </a:p>
      </dgm:t>
    </dgm:pt>
    <dgm:pt modelId="{6DE6F6EB-D0A6-E54E-BB2F-8F325545BA1B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accent3"/>
              </a:solidFill>
              <a:latin typeface="Quattrocento Sans"/>
              <a:cs typeface="Quattrocento Sans"/>
            </a:rPr>
            <a:t>Create a competitive product value proposition</a:t>
          </a:r>
          <a:r>
            <a:rPr lang="en-US" sz="1600" dirty="0" smtClean="0">
              <a:solidFill>
                <a:schemeClr val="accent3"/>
              </a:solidFill>
              <a:latin typeface="Quattrocento Sans"/>
              <a:cs typeface="Quattrocento Sans"/>
            </a:rPr>
            <a:t> </a:t>
          </a:r>
          <a:r>
            <a:rPr lang="en-US" sz="1600" dirty="0" smtClean="0">
              <a:solidFill>
                <a:srgbClr val="656567"/>
              </a:solidFill>
              <a:latin typeface="Quattrocento Sans"/>
              <a:cs typeface="Quattrocento Sans"/>
            </a:rPr>
            <a:t>that is deeply rooted in the needs, behaviors, journey, and value-based outcomes of the end customer—the patient.  </a:t>
          </a:r>
          <a:endParaRPr lang="en-US" sz="1600" dirty="0">
            <a:solidFill>
              <a:srgbClr val="656567"/>
            </a:solidFill>
            <a:latin typeface="Quattrocento Sans"/>
            <a:cs typeface="Quattrocento Sans"/>
          </a:endParaRPr>
        </a:p>
      </dgm:t>
    </dgm:pt>
    <dgm:pt modelId="{6E0C2FBE-C50F-4849-B43C-E0A92E959D4E}" type="sibTrans" cxnId="{313C1E5F-CE55-3048-8D3F-5CB8F5EA1631}">
      <dgm:prSet/>
      <dgm:spPr/>
      <dgm:t>
        <a:bodyPr/>
        <a:lstStyle/>
        <a:p>
          <a:endParaRPr lang="en-US"/>
        </a:p>
      </dgm:t>
    </dgm:pt>
    <dgm:pt modelId="{082865E6-ECB2-B345-BE1C-437AA9191D9C}" type="parTrans" cxnId="{313C1E5F-CE55-3048-8D3F-5CB8F5EA1631}">
      <dgm:prSet/>
      <dgm:spPr/>
      <dgm:t>
        <a:bodyPr/>
        <a:lstStyle/>
        <a:p>
          <a:endParaRPr lang="en-US"/>
        </a:p>
      </dgm:t>
    </dgm:pt>
    <dgm:pt modelId="{022C9993-706E-9B42-A58B-12291BED1195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accent1"/>
              </a:solidFill>
              <a:latin typeface="Quattrocento Sans"/>
              <a:cs typeface="Quattrocento Sans"/>
            </a:rPr>
            <a:t>Develop high-impact customer engagement platforms</a:t>
          </a:r>
          <a:r>
            <a:rPr lang="en-US" sz="1600" dirty="0" smtClean="0">
              <a:solidFill>
                <a:srgbClr val="656567"/>
              </a:solidFill>
              <a:latin typeface="Quattrocento Sans"/>
              <a:cs typeface="Quattrocento Sans"/>
            </a:rPr>
            <a:t>, communicating in language that aligns with the priorities and capabilities of organized customers including health plans, IDNs, ACOs, and physician groups.</a:t>
          </a:r>
          <a:endParaRPr lang="en-US" sz="1600" dirty="0">
            <a:solidFill>
              <a:srgbClr val="656567"/>
            </a:solidFill>
            <a:latin typeface="Quattrocento Sans"/>
            <a:cs typeface="Quattrocento Sans"/>
          </a:endParaRPr>
        </a:p>
      </dgm:t>
    </dgm:pt>
    <dgm:pt modelId="{8FB99720-85F1-C042-97B5-8EA346F56322}" type="parTrans" cxnId="{334D247E-5FEB-3F42-BF65-E17514721130}">
      <dgm:prSet/>
      <dgm:spPr/>
      <dgm:t>
        <a:bodyPr/>
        <a:lstStyle/>
        <a:p>
          <a:endParaRPr lang="en-US"/>
        </a:p>
      </dgm:t>
    </dgm:pt>
    <dgm:pt modelId="{B11647AD-3552-8A47-96BB-06B519F877A4}" type="sibTrans" cxnId="{334D247E-5FEB-3F42-BF65-E17514721130}">
      <dgm:prSet/>
      <dgm:spPr/>
      <dgm:t>
        <a:bodyPr/>
        <a:lstStyle/>
        <a:p>
          <a:endParaRPr lang="en-US"/>
        </a:p>
      </dgm:t>
    </dgm:pt>
    <dgm:pt modelId="{B70AA27E-5F83-7B42-BD24-EC66DC323920}" type="pres">
      <dgm:prSet presAssocID="{A0F0CB44-6470-2843-B790-008D9DDDFA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435DC9-3A9D-2349-A141-668D66B6C43F}" type="pres">
      <dgm:prSet presAssocID="{34ED9107-50CA-9142-A321-F14FCD5DCA2D}" presName="composite" presStyleCnt="0"/>
      <dgm:spPr/>
      <dgm:t>
        <a:bodyPr/>
        <a:lstStyle/>
        <a:p>
          <a:endParaRPr lang="en-US"/>
        </a:p>
      </dgm:t>
    </dgm:pt>
    <dgm:pt modelId="{C94D5B39-8B1B-1840-93FB-D9B7C7832E90}" type="pres">
      <dgm:prSet presAssocID="{34ED9107-50CA-9142-A321-F14FCD5DCA2D}" presName="parentText" presStyleLbl="alignNode1" presStyleIdx="0" presStyleCnt="3" custLinFactNeighborY="147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48F52-8E3B-AB45-B1AF-B0CDDAF380AC}" type="pres">
      <dgm:prSet presAssocID="{34ED9107-50CA-9142-A321-F14FCD5DCA2D}" presName="descendantText" presStyleLbl="alignAcc1" presStyleIdx="0" presStyleCnt="3" custLinFactNeighborY="22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64135-240E-C44F-A739-727FE1E8D084}" type="pres">
      <dgm:prSet presAssocID="{1C23A29A-9B44-684B-8A8D-22AFD9E4836E}" presName="sp" presStyleCnt="0"/>
      <dgm:spPr/>
      <dgm:t>
        <a:bodyPr/>
        <a:lstStyle/>
        <a:p>
          <a:endParaRPr lang="en-US"/>
        </a:p>
      </dgm:t>
    </dgm:pt>
    <dgm:pt modelId="{3EBE249D-60F7-B641-B1F4-19E049F810F6}" type="pres">
      <dgm:prSet presAssocID="{8BA1F4FA-0442-E04C-9CAB-97795845FC9C}" presName="composite" presStyleCnt="0"/>
      <dgm:spPr/>
      <dgm:t>
        <a:bodyPr/>
        <a:lstStyle/>
        <a:p>
          <a:endParaRPr lang="en-US"/>
        </a:p>
      </dgm:t>
    </dgm:pt>
    <dgm:pt modelId="{248A4E45-C4ED-A343-BB6E-FA455686E8AC}" type="pres">
      <dgm:prSet presAssocID="{8BA1F4FA-0442-E04C-9CAB-97795845FC9C}" presName="parentText" presStyleLbl="alignNode1" presStyleIdx="1" presStyleCnt="3" custLinFactNeighborY="76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EA9EA-466A-5146-90DA-F9E8319B50F7}" type="pres">
      <dgm:prSet presAssocID="{8BA1F4FA-0442-E04C-9CAB-97795845FC9C}" presName="descendantText" presStyleLbl="alignAcc1" presStyleIdx="1" presStyleCnt="3" custLinFactNeighborX="0" custLinFactNeighborY="11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64B21-CCFF-744F-8CCC-FBAD2FB0CB68}" type="pres">
      <dgm:prSet presAssocID="{04D072FB-D4C0-324D-85CF-A5634B59671D}" presName="sp" presStyleCnt="0"/>
      <dgm:spPr/>
      <dgm:t>
        <a:bodyPr/>
        <a:lstStyle/>
        <a:p>
          <a:endParaRPr lang="en-US"/>
        </a:p>
      </dgm:t>
    </dgm:pt>
    <dgm:pt modelId="{93BF25ED-E724-2B4E-8F6B-393FD9FCCA0D}" type="pres">
      <dgm:prSet presAssocID="{CD156DA8-A6C2-8C4F-9789-D62A44EC2586}" presName="composite" presStyleCnt="0"/>
      <dgm:spPr/>
      <dgm:t>
        <a:bodyPr/>
        <a:lstStyle/>
        <a:p>
          <a:endParaRPr lang="en-US"/>
        </a:p>
      </dgm:t>
    </dgm:pt>
    <dgm:pt modelId="{023D761E-80B8-AD44-ACDD-5217F301F181}" type="pres">
      <dgm:prSet presAssocID="{CD156DA8-A6C2-8C4F-9789-D62A44EC25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E108E-84B6-5A41-8941-14F8920F3459}" type="pres">
      <dgm:prSet presAssocID="{CD156DA8-A6C2-8C4F-9789-D62A44EC258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A439F0-50BD-3C42-A590-694454E48B80}" srcId="{CD156DA8-A6C2-8C4F-9789-D62A44EC2586}" destId="{DBA15715-B0D7-8E4A-A528-3EB9BE7BDAE2}" srcOrd="0" destOrd="0" parTransId="{0872DD7D-7C50-6347-8695-E230805AEFF0}" sibTransId="{F5CA6353-37B3-7045-92DF-D306B38E490B}"/>
    <dgm:cxn modelId="{729950CC-5CFA-F546-AC1D-E7FE7A743AB6}" srcId="{A0F0CB44-6470-2843-B790-008D9DDDFA4E}" destId="{8BA1F4FA-0442-E04C-9CAB-97795845FC9C}" srcOrd="1" destOrd="0" parTransId="{4125B089-1E4D-614C-AC36-38D48EA79638}" sibTransId="{04D072FB-D4C0-324D-85CF-A5634B59671D}"/>
    <dgm:cxn modelId="{3D4975DB-61EA-A24E-AB5D-99DEB8F4DA8B}" type="presOf" srcId="{CD156DA8-A6C2-8C4F-9789-D62A44EC2586}" destId="{023D761E-80B8-AD44-ACDD-5217F301F181}" srcOrd="0" destOrd="0" presId="urn:microsoft.com/office/officeart/2005/8/layout/chevron2"/>
    <dgm:cxn modelId="{A73BB4DE-E410-B04C-AF63-C0EB8B39B9D2}" srcId="{8BA1F4FA-0442-E04C-9CAB-97795845FC9C}" destId="{E36AEFC3-1189-BC4E-A095-02D9B47DEF49}" srcOrd="0" destOrd="0" parTransId="{AD4320A6-4E7B-B64E-B5D6-47DDE5F31812}" sibTransId="{CF1C3A38-DF87-D54E-ABB6-8CEB6A04C75D}"/>
    <dgm:cxn modelId="{313C1E5F-CE55-3048-8D3F-5CB8F5EA1631}" srcId="{34ED9107-50CA-9142-A321-F14FCD5DCA2D}" destId="{6DE6F6EB-D0A6-E54E-BB2F-8F325545BA1B}" srcOrd="0" destOrd="0" parTransId="{082865E6-ECB2-B345-BE1C-437AA9191D9C}" sibTransId="{6E0C2FBE-C50F-4849-B43C-E0A92E959D4E}"/>
    <dgm:cxn modelId="{0CC54C22-47AC-2544-BA95-79B288434743}" srcId="{A0F0CB44-6470-2843-B790-008D9DDDFA4E}" destId="{CD156DA8-A6C2-8C4F-9789-D62A44EC2586}" srcOrd="2" destOrd="0" parTransId="{6049F8BC-64E2-424D-8CEA-9A878BECFC3F}" sibTransId="{E18AB611-F625-F743-984C-6B7D4FA1E848}"/>
    <dgm:cxn modelId="{EC98E44B-E22F-DD4B-BDD2-2B9AAB604F50}" type="presOf" srcId="{34ED9107-50CA-9142-A321-F14FCD5DCA2D}" destId="{C94D5B39-8B1B-1840-93FB-D9B7C7832E90}" srcOrd="0" destOrd="0" presId="urn:microsoft.com/office/officeart/2005/8/layout/chevron2"/>
    <dgm:cxn modelId="{B230272B-42E7-C84A-8BD5-5673AABC9F32}" srcId="{A0F0CB44-6470-2843-B790-008D9DDDFA4E}" destId="{34ED9107-50CA-9142-A321-F14FCD5DCA2D}" srcOrd="0" destOrd="0" parTransId="{AF0C7D62-16B6-2E44-A710-EB574879E6B2}" sibTransId="{1C23A29A-9B44-684B-8A8D-22AFD9E4836E}"/>
    <dgm:cxn modelId="{9DEAAB01-F4CE-7748-8080-6A77FAD3F3C6}" type="presOf" srcId="{E36AEFC3-1189-BC4E-A095-02D9B47DEF49}" destId="{487EA9EA-466A-5146-90DA-F9E8319B50F7}" srcOrd="0" destOrd="0" presId="urn:microsoft.com/office/officeart/2005/8/layout/chevron2"/>
    <dgm:cxn modelId="{78FFB9D4-4B75-E142-B432-8DE01587B479}" type="presOf" srcId="{022C9993-706E-9B42-A58B-12291BED1195}" destId="{487EA9EA-466A-5146-90DA-F9E8319B50F7}" srcOrd="0" destOrd="1" presId="urn:microsoft.com/office/officeart/2005/8/layout/chevron2"/>
    <dgm:cxn modelId="{A278643B-643F-2D4E-8B9A-2C9E5A5B8CBB}" type="presOf" srcId="{DBA15715-B0D7-8E4A-A528-3EB9BE7BDAE2}" destId="{465E108E-84B6-5A41-8941-14F8920F3459}" srcOrd="0" destOrd="0" presId="urn:microsoft.com/office/officeart/2005/8/layout/chevron2"/>
    <dgm:cxn modelId="{278939A9-667A-6344-8E87-CA1D35DE088F}" type="presOf" srcId="{8BA1F4FA-0442-E04C-9CAB-97795845FC9C}" destId="{248A4E45-C4ED-A343-BB6E-FA455686E8AC}" srcOrd="0" destOrd="0" presId="urn:microsoft.com/office/officeart/2005/8/layout/chevron2"/>
    <dgm:cxn modelId="{420028AB-12CA-6245-8167-8F4DD54CE589}" type="presOf" srcId="{6DE6F6EB-D0A6-E54E-BB2F-8F325545BA1B}" destId="{F7548F52-8E3B-AB45-B1AF-B0CDDAF380AC}" srcOrd="0" destOrd="0" presId="urn:microsoft.com/office/officeart/2005/8/layout/chevron2"/>
    <dgm:cxn modelId="{05AC28C7-A0F4-A741-8D84-15AE5FBEF56F}" type="presOf" srcId="{A0F0CB44-6470-2843-B790-008D9DDDFA4E}" destId="{B70AA27E-5F83-7B42-BD24-EC66DC323920}" srcOrd="0" destOrd="0" presId="urn:microsoft.com/office/officeart/2005/8/layout/chevron2"/>
    <dgm:cxn modelId="{334D247E-5FEB-3F42-BF65-E17514721130}" srcId="{8BA1F4FA-0442-E04C-9CAB-97795845FC9C}" destId="{022C9993-706E-9B42-A58B-12291BED1195}" srcOrd="1" destOrd="0" parTransId="{8FB99720-85F1-C042-97B5-8EA346F56322}" sibTransId="{B11647AD-3552-8A47-96BB-06B519F877A4}"/>
    <dgm:cxn modelId="{5C527CEF-D54A-3545-A2C3-BC3528664652}" type="presParOf" srcId="{B70AA27E-5F83-7B42-BD24-EC66DC323920}" destId="{09435DC9-3A9D-2349-A141-668D66B6C43F}" srcOrd="0" destOrd="0" presId="urn:microsoft.com/office/officeart/2005/8/layout/chevron2"/>
    <dgm:cxn modelId="{DAFDFBF8-1387-774A-9C72-FCB589A9309B}" type="presParOf" srcId="{09435DC9-3A9D-2349-A141-668D66B6C43F}" destId="{C94D5B39-8B1B-1840-93FB-D9B7C7832E90}" srcOrd="0" destOrd="0" presId="urn:microsoft.com/office/officeart/2005/8/layout/chevron2"/>
    <dgm:cxn modelId="{6A989B67-BD57-2146-BE62-E20C3496666B}" type="presParOf" srcId="{09435DC9-3A9D-2349-A141-668D66B6C43F}" destId="{F7548F52-8E3B-AB45-B1AF-B0CDDAF380AC}" srcOrd="1" destOrd="0" presId="urn:microsoft.com/office/officeart/2005/8/layout/chevron2"/>
    <dgm:cxn modelId="{C3CE7BCB-1927-1443-8B5F-B82FF3EF1315}" type="presParOf" srcId="{B70AA27E-5F83-7B42-BD24-EC66DC323920}" destId="{20764135-240E-C44F-A739-727FE1E8D084}" srcOrd="1" destOrd="0" presId="urn:microsoft.com/office/officeart/2005/8/layout/chevron2"/>
    <dgm:cxn modelId="{EC554E6F-6C34-F14E-89E3-1271ECDA830B}" type="presParOf" srcId="{B70AA27E-5F83-7B42-BD24-EC66DC323920}" destId="{3EBE249D-60F7-B641-B1F4-19E049F810F6}" srcOrd="2" destOrd="0" presId="urn:microsoft.com/office/officeart/2005/8/layout/chevron2"/>
    <dgm:cxn modelId="{D28D6DEE-F131-D24E-BBE4-D3720223A467}" type="presParOf" srcId="{3EBE249D-60F7-B641-B1F4-19E049F810F6}" destId="{248A4E45-C4ED-A343-BB6E-FA455686E8AC}" srcOrd="0" destOrd="0" presId="urn:microsoft.com/office/officeart/2005/8/layout/chevron2"/>
    <dgm:cxn modelId="{3E4592F4-C48D-314D-83C7-608B582314CA}" type="presParOf" srcId="{3EBE249D-60F7-B641-B1F4-19E049F810F6}" destId="{487EA9EA-466A-5146-90DA-F9E8319B50F7}" srcOrd="1" destOrd="0" presId="urn:microsoft.com/office/officeart/2005/8/layout/chevron2"/>
    <dgm:cxn modelId="{1F9DC4B7-02D4-9041-8673-67874684A4BB}" type="presParOf" srcId="{B70AA27E-5F83-7B42-BD24-EC66DC323920}" destId="{32B64B21-CCFF-744F-8CCC-FBAD2FB0CB68}" srcOrd="3" destOrd="0" presId="urn:microsoft.com/office/officeart/2005/8/layout/chevron2"/>
    <dgm:cxn modelId="{EBC1A8AA-FA21-1041-B5D8-887E71917B24}" type="presParOf" srcId="{B70AA27E-5F83-7B42-BD24-EC66DC323920}" destId="{93BF25ED-E724-2B4E-8F6B-393FD9FCCA0D}" srcOrd="4" destOrd="0" presId="urn:microsoft.com/office/officeart/2005/8/layout/chevron2"/>
    <dgm:cxn modelId="{9A0F69B8-8088-F241-B4A4-DF70464BF7D3}" type="presParOf" srcId="{93BF25ED-E724-2B4E-8F6B-393FD9FCCA0D}" destId="{023D761E-80B8-AD44-ACDD-5217F301F181}" srcOrd="0" destOrd="0" presId="urn:microsoft.com/office/officeart/2005/8/layout/chevron2"/>
    <dgm:cxn modelId="{ABC07D58-2D1C-F341-B164-B9F1EE45B371}" type="presParOf" srcId="{93BF25ED-E724-2B4E-8F6B-393FD9FCCA0D}" destId="{465E108E-84B6-5A41-8941-14F8920F34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D5B39-8B1B-1840-93FB-D9B7C7832E90}">
      <dsp:nvSpPr>
        <dsp:cNvPr id="0" name=""/>
        <dsp:cNvSpPr/>
      </dsp:nvSpPr>
      <dsp:spPr>
        <a:xfrm rot="5400000">
          <a:off x="-249511" y="500205"/>
          <a:ext cx="1663409" cy="1164386"/>
        </a:xfrm>
        <a:prstGeom prst="chevron">
          <a:avLst/>
        </a:prstGeom>
        <a:solidFill>
          <a:schemeClr val="accent3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solidFill>
                <a:schemeClr val="bg1"/>
              </a:solidFill>
              <a:latin typeface="Aleo Bold"/>
              <a:cs typeface="Aleo Bold"/>
            </a:rPr>
            <a:t>Brand Development</a:t>
          </a:r>
          <a:endParaRPr lang="en-US" sz="1400" b="0" i="0" kern="1200" dirty="0">
            <a:solidFill>
              <a:schemeClr val="bg1"/>
            </a:solidFill>
            <a:latin typeface="Aleo Bold"/>
            <a:cs typeface="Aleo Bold"/>
          </a:endParaRPr>
        </a:p>
      </dsp:txBody>
      <dsp:txXfrm rot="-5400000">
        <a:off x="1" y="832886"/>
        <a:ext cx="1164386" cy="499023"/>
      </dsp:txXfrm>
    </dsp:sp>
    <dsp:sp modelId="{F7548F52-8E3B-AB45-B1AF-B0CDDAF380AC}">
      <dsp:nvSpPr>
        <dsp:cNvPr id="0" name=""/>
        <dsp:cNvSpPr/>
      </dsp:nvSpPr>
      <dsp:spPr>
        <a:xfrm rot="5400000">
          <a:off x="4067484" y="-2652406"/>
          <a:ext cx="1081215" cy="68874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3"/>
              </a:solidFill>
              <a:latin typeface="Quattrocento Sans"/>
              <a:cs typeface="Quattrocento Sans"/>
            </a:rPr>
            <a:t>Create a competitive product value proposition</a:t>
          </a:r>
          <a:r>
            <a:rPr lang="en-US" sz="1600" kern="1200" dirty="0" smtClean="0">
              <a:solidFill>
                <a:schemeClr val="accent3"/>
              </a:solidFill>
              <a:latin typeface="Quattrocento Sans"/>
              <a:cs typeface="Quattrocento Sans"/>
            </a:rPr>
            <a:t> </a:t>
          </a:r>
          <a:r>
            <a:rPr lang="en-US" sz="1600" kern="1200" dirty="0" smtClean="0">
              <a:solidFill>
                <a:srgbClr val="656567"/>
              </a:solidFill>
              <a:latin typeface="Quattrocento Sans"/>
              <a:cs typeface="Quattrocento Sans"/>
            </a:rPr>
            <a:t>that is deeply rooted in the needs, behaviors, journey, and value-based outcomes of the end customer—the patient.  </a:t>
          </a:r>
          <a:endParaRPr lang="en-US" sz="1600" kern="1200" dirty="0">
            <a:solidFill>
              <a:srgbClr val="656567"/>
            </a:solidFill>
            <a:latin typeface="Quattrocento Sans"/>
            <a:cs typeface="Quattrocento Sans"/>
          </a:endParaRPr>
        </a:p>
      </dsp:txBody>
      <dsp:txXfrm rot="-5400000">
        <a:off x="1164386" y="303473"/>
        <a:ext cx="6834631" cy="975653"/>
      </dsp:txXfrm>
    </dsp:sp>
    <dsp:sp modelId="{248A4E45-C4ED-A343-BB6E-FA455686E8AC}">
      <dsp:nvSpPr>
        <dsp:cNvPr id="0" name=""/>
        <dsp:cNvSpPr/>
      </dsp:nvSpPr>
      <dsp:spPr>
        <a:xfrm rot="5400000">
          <a:off x="-249511" y="1851974"/>
          <a:ext cx="1663409" cy="1164386"/>
        </a:xfrm>
        <a:prstGeom prst="chevron">
          <a:avLst/>
        </a:prstGeom>
        <a:solidFill>
          <a:schemeClr val="accent1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latin typeface="Aleo Bold"/>
              <a:cs typeface="Aleo Bold"/>
            </a:rPr>
            <a:t>US Launch Strategy</a:t>
          </a:r>
          <a:endParaRPr lang="en-US" sz="1400" b="0" i="0" kern="1200" dirty="0">
            <a:latin typeface="Aleo Bold"/>
            <a:cs typeface="Aleo Bold"/>
          </a:endParaRPr>
        </a:p>
      </dsp:txBody>
      <dsp:txXfrm rot="-5400000">
        <a:off x="1" y="2184655"/>
        <a:ext cx="1164386" cy="499023"/>
      </dsp:txXfrm>
    </dsp:sp>
    <dsp:sp modelId="{487EA9EA-466A-5146-90DA-F9E8319B50F7}">
      <dsp:nvSpPr>
        <dsp:cNvPr id="0" name=""/>
        <dsp:cNvSpPr/>
      </dsp:nvSpPr>
      <dsp:spPr>
        <a:xfrm rot="5400000">
          <a:off x="4067484" y="-1300636"/>
          <a:ext cx="1081215" cy="68874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rgbClr val="656567"/>
              </a:solidFill>
              <a:latin typeface="Quattrocento Sans"/>
              <a:cs typeface="Quattrocento Sans"/>
            </a:rPr>
            <a:t>Identify key barriers for</a:t>
          </a:r>
          <a:r>
            <a:rPr lang="en-US" sz="1600" b="0" kern="1200" dirty="0" smtClean="0">
              <a:solidFill>
                <a:schemeClr val="accent1"/>
              </a:solidFill>
              <a:latin typeface="Quattrocento Sans"/>
              <a:cs typeface="Quattrocento Sans"/>
            </a:rPr>
            <a:t> </a:t>
          </a:r>
          <a:r>
            <a:rPr lang="en-US" sz="1600" b="1" kern="1200" dirty="0" smtClean="0">
              <a:solidFill>
                <a:schemeClr val="accent1"/>
              </a:solidFill>
              <a:latin typeface="Quattrocento Sans"/>
              <a:cs typeface="Quattrocento Sans"/>
            </a:rPr>
            <a:t>focused market development investment </a:t>
          </a:r>
          <a:endParaRPr lang="en-US" sz="1600" kern="1200" dirty="0">
            <a:solidFill>
              <a:srgbClr val="656567"/>
            </a:solidFill>
            <a:latin typeface="Quattrocento Sans"/>
            <a:cs typeface="Quattrocento San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1"/>
              </a:solidFill>
              <a:latin typeface="Quattrocento Sans"/>
              <a:cs typeface="Quattrocento Sans"/>
            </a:rPr>
            <a:t>Develop high-impact customer engagement platforms</a:t>
          </a:r>
          <a:r>
            <a:rPr lang="en-US" sz="1600" kern="1200" dirty="0" smtClean="0">
              <a:solidFill>
                <a:srgbClr val="656567"/>
              </a:solidFill>
              <a:latin typeface="Quattrocento Sans"/>
              <a:cs typeface="Quattrocento Sans"/>
            </a:rPr>
            <a:t>, communicating in language that aligns with the priorities and capabilities of organized customers including health plans, IDNs, ACOs, and physician groups.</a:t>
          </a:r>
          <a:endParaRPr lang="en-US" sz="1600" kern="1200" dirty="0">
            <a:solidFill>
              <a:srgbClr val="656567"/>
            </a:solidFill>
            <a:latin typeface="Quattrocento Sans"/>
            <a:cs typeface="Quattrocento Sans"/>
          </a:endParaRPr>
        </a:p>
      </dsp:txBody>
      <dsp:txXfrm rot="-5400000">
        <a:off x="1164386" y="1655243"/>
        <a:ext cx="6834631" cy="975653"/>
      </dsp:txXfrm>
    </dsp:sp>
    <dsp:sp modelId="{023D761E-80B8-AD44-ACDD-5217F301F181}">
      <dsp:nvSpPr>
        <dsp:cNvPr id="0" name=""/>
        <dsp:cNvSpPr/>
      </dsp:nvSpPr>
      <dsp:spPr>
        <a:xfrm rot="5400000">
          <a:off x="-249511" y="3195276"/>
          <a:ext cx="1663409" cy="1164386"/>
        </a:xfrm>
        <a:prstGeom prst="chevron">
          <a:avLst/>
        </a:prstGeom>
        <a:solidFill>
          <a:schemeClr val="tx1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latin typeface="Aleo Bold"/>
              <a:cs typeface="Aleo Bold"/>
            </a:rPr>
            <a:t>Customer Plans of Action</a:t>
          </a:r>
          <a:endParaRPr lang="en-US" sz="1400" b="0" i="0" kern="1200" dirty="0">
            <a:latin typeface="Aleo Bold"/>
            <a:cs typeface="Aleo Bold"/>
          </a:endParaRPr>
        </a:p>
      </dsp:txBody>
      <dsp:txXfrm rot="-5400000">
        <a:off x="1" y="3527957"/>
        <a:ext cx="1164386" cy="499023"/>
      </dsp:txXfrm>
    </dsp:sp>
    <dsp:sp modelId="{465E108E-84B6-5A41-8941-14F8920F3459}">
      <dsp:nvSpPr>
        <dsp:cNvPr id="0" name=""/>
        <dsp:cNvSpPr/>
      </dsp:nvSpPr>
      <dsp:spPr>
        <a:xfrm rot="5400000">
          <a:off x="4067200" y="42951"/>
          <a:ext cx="1081784" cy="68874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656567"/>
              </a:solidFill>
              <a:latin typeface="Quattrocento Sans"/>
              <a:cs typeface="Quattrocento Sans"/>
            </a:rPr>
            <a:t>Prioritize customers and </a:t>
          </a:r>
          <a:r>
            <a:rPr lang="en-US" sz="1600" b="1" kern="1200" dirty="0" smtClean="0">
              <a:solidFill>
                <a:schemeClr val="tx1"/>
              </a:solidFill>
              <a:latin typeface="Quattrocento Sans"/>
              <a:cs typeface="Quattrocento Sans"/>
            </a:rPr>
            <a:t>define areas of collaboration with payers and providers to achieve real world outcomes </a:t>
          </a:r>
          <a:r>
            <a:rPr lang="en-US" sz="1600" b="0" kern="1200" dirty="0" smtClean="0">
              <a:solidFill>
                <a:srgbClr val="656567"/>
              </a:solidFill>
              <a:latin typeface="Quattrocento Sans"/>
              <a:cs typeface="Quattrocento Sans"/>
            </a:rPr>
            <a:t>and reduce areas of financial risk</a:t>
          </a:r>
          <a:endParaRPr lang="en-US" sz="1600" b="0" kern="1200" dirty="0">
            <a:solidFill>
              <a:srgbClr val="656567"/>
            </a:solidFill>
            <a:latin typeface="Quattrocento Sans"/>
            <a:cs typeface="Quattrocento Sans"/>
          </a:endParaRPr>
        </a:p>
      </dsp:txBody>
      <dsp:txXfrm rot="-5400000">
        <a:off x="1164386" y="2998573"/>
        <a:ext cx="6834604" cy="976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A6807-7596-484D-8BE7-C05B012910B2}" type="datetimeFigureOut">
              <a:rPr lang="en-US" smtClean="0"/>
              <a:t>12/9/18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FC219-E1C1-2C46-87B2-1A9EE8E26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6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23CB0-4E9B-624D-84B1-11DEB0606B9D}" type="datetimeFigureOut">
              <a:rPr lang="en-US" smtClean="0"/>
              <a:t>12/9/18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FF529-9EA8-7542-9A8A-A294DBF6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4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Bill Gates quote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8727-059D-F549-B9B1-991EEA550DD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8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53946-21BE-42D2-9B37-774A5B8C8F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7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53946-21BE-42D2-9B37-774A5B8C8F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7492"/>
          </a:xfrm>
          <a:prstGeom prst="rect">
            <a:avLst/>
          </a:prstGeom>
          <a:solidFill>
            <a:srgbClr val="0C00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755" y="989949"/>
            <a:ext cx="7772400" cy="2551057"/>
          </a:xfrm>
        </p:spPr>
        <p:txBody>
          <a:bodyPr>
            <a:noAutofit/>
          </a:bodyPr>
          <a:lstStyle>
            <a:lvl1pPr algn="ctr">
              <a:defRPr sz="6000" b="0" i="0" baseline="0">
                <a:solidFill>
                  <a:schemeClr val="bg1"/>
                </a:solidFill>
                <a:latin typeface="Aleo Bold"/>
                <a:cs typeface="Aleo Bold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 Goes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1755" y="3684286"/>
            <a:ext cx="7772400" cy="933303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cap="all" spc="100">
                <a:solidFill>
                  <a:srgbClr val="7DBE30"/>
                </a:solidFill>
                <a:latin typeface="Quattrocento Sans"/>
                <a:cs typeface="Quattrocento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goes here</a:t>
            </a:r>
            <a:endParaRPr lang="en-US" dirty="0"/>
          </a:p>
        </p:txBody>
      </p:sp>
      <p:pic>
        <p:nvPicPr>
          <p:cNvPr id="23" name="Picture 22" descr="IrvineCo_Logo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59" y="6351145"/>
            <a:ext cx="1434764" cy="325535"/>
          </a:xfrm>
          <a:prstGeom prst="rect">
            <a:avLst/>
          </a:prstGeom>
        </p:spPr>
      </p:pic>
      <p:pic>
        <p:nvPicPr>
          <p:cNvPr id="24" name="Picture 23" descr="TheVine_Logo-no-Tagline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67" y="6074061"/>
            <a:ext cx="687488" cy="557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62" y="5320140"/>
            <a:ext cx="1667338" cy="137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3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 userDrawn="1"/>
        </p:nvSpPr>
        <p:spPr>
          <a:xfrm rot="10800000">
            <a:off x="8360403" y="6439012"/>
            <a:ext cx="801422" cy="218914"/>
          </a:xfrm>
          <a:prstGeom prst="homePlate">
            <a:avLst/>
          </a:prstGeom>
          <a:solidFill>
            <a:srgbClr val="2C82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21" y="1713326"/>
            <a:ext cx="8342922" cy="4219477"/>
          </a:xfrm>
        </p:spPr>
        <p:txBody>
          <a:bodyPr/>
          <a:lstStyle>
            <a:lvl1pPr marL="342900" indent="-342900">
              <a:buSzPct val="90000"/>
              <a:buFont typeface="Courier New"/>
              <a:buChar char="o"/>
              <a:defRPr sz="24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1pPr>
            <a:lvl2pPr marL="742950" indent="-285750">
              <a:buSzPct val="75000"/>
              <a:buFont typeface="Courier New"/>
              <a:buChar char="o"/>
              <a:defRPr sz="24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2pPr>
            <a:lvl3pPr marL="1143000" indent="-228600">
              <a:buSzPct val="75000"/>
              <a:buFont typeface="Courier New"/>
              <a:buChar char="o"/>
              <a:defRPr sz="20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3pPr>
            <a:lvl4pPr marL="1600200" indent="-228600">
              <a:buSzPct val="75000"/>
              <a:buFont typeface="Courier New"/>
              <a:buChar char="o"/>
              <a:defRPr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4pPr>
            <a:lvl5pPr marL="2057400" indent="-228600">
              <a:buSzPct val="75000"/>
              <a:buFont typeface="Courier New"/>
              <a:buChar char="o"/>
              <a:defRPr sz="18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1" y="6467538"/>
            <a:ext cx="2139696" cy="152400"/>
          </a:xfrm>
          <a:prstGeom prst="rect">
            <a:avLst/>
          </a:prstGeom>
        </p:spPr>
      </p:pic>
      <p:sp>
        <p:nvSpPr>
          <p:cNvPr id="25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93621" y="1015253"/>
            <a:ext cx="8342922" cy="31383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b="0" i="0" cap="all" spc="100">
                <a:solidFill>
                  <a:srgbClr val="0C003E"/>
                </a:solidFill>
                <a:latin typeface="Quattrocento Sans"/>
                <a:cs typeface="Quattrocento Sans"/>
              </a:defRPr>
            </a:lvl1pPr>
            <a:lvl2pPr marL="457200" indent="0" algn="ctr">
              <a:buNone/>
              <a:defRPr sz="2000" cap="all"/>
            </a:lvl2pPr>
            <a:lvl3pPr marL="914400" indent="0" algn="ctr">
              <a:buNone/>
              <a:defRPr sz="2000" cap="all"/>
            </a:lvl3pPr>
            <a:lvl4pPr marL="1371600" indent="0" algn="ctr">
              <a:buNone/>
              <a:defRPr sz="2000" cap="all"/>
            </a:lvl4pPr>
            <a:lvl5pPr marL="1828800" indent="0" algn="ctr">
              <a:buNone/>
              <a:defRPr sz="2000" cap="all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393621" y="413303"/>
            <a:ext cx="8342922" cy="593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1" i="0" spc="50">
                <a:solidFill>
                  <a:srgbClr val="2C8288"/>
                </a:solidFill>
                <a:latin typeface="Aleo"/>
                <a:cs typeface="Aleo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2082364" y="1413064"/>
            <a:ext cx="4979272" cy="27432"/>
          </a:xfrm>
          <a:prstGeom prst="rect">
            <a:avLst/>
          </a:prstGeom>
          <a:solidFill>
            <a:srgbClr val="0C00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369" y="6356350"/>
            <a:ext cx="342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Quattrocento Sans"/>
                <a:cs typeface="Quattrocento Sans"/>
              </a:defRPr>
            </a:lvl1pPr>
          </a:lstStyle>
          <a:p>
            <a:fld id="{58BC7728-2B56-1F4A-A7C2-88B4029F6F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2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 rot="10800000">
            <a:off x="8360403" y="6439012"/>
            <a:ext cx="801422" cy="218914"/>
          </a:xfrm>
          <a:prstGeom prst="homePlate">
            <a:avLst/>
          </a:prstGeom>
          <a:solidFill>
            <a:srgbClr val="2C82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93621" y="1015253"/>
            <a:ext cx="8342922" cy="31383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b="0" i="0" cap="all" spc="100">
                <a:solidFill>
                  <a:srgbClr val="0C003E"/>
                </a:solidFill>
                <a:latin typeface="Quattrocento Sans"/>
                <a:cs typeface="Quattrocento Sans"/>
              </a:defRPr>
            </a:lvl1pPr>
            <a:lvl2pPr marL="457200" indent="0" algn="ctr">
              <a:buNone/>
              <a:defRPr sz="2000" cap="all"/>
            </a:lvl2pPr>
            <a:lvl3pPr marL="914400" indent="0" algn="ctr">
              <a:buNone/>
              <a:defRPr sz="2000" cap="all"/>
            </a:lvl3pPr>
            <a:lvl4pPr marL="1371600" indent="0" algn="ctr">
              <a:buNone/>
              <a:defRPr sz="2000" cap="all"/>
            </a:lvl4pPr>
            <a:lvl5pPr marL="1828800" indent="0" algn="ctr">
              <a:buNone/>
              <a:defRPr sz="2000" cap="all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itle Placeholder 1"/>
          <p:cNvSpPr>
            <a:spLocks noGrp="1"/>
          </p:cNvSpPr>
          <p:nvPr>
            <p:ph type="title"/>
          </p:nvPr>
        </p:nvSpPr>
        <p:spPr>
          <a:xfrm>
            <a:off x="393621" y="413303"/>
            <a:ext cx="8342922" cy="593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1" i="0" spc="50">
                <a:solidFill>
                  <a:srgbClr val="2C8288"/>
                </a:solidFill>
                <a:latin typeface="Aleo"/>
                <a:cs typeface="Aleo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4" name="Rectangle 33"/>
          <p:cNvSpPr>
            <a:spLocks/>
          </p:cNvSpPr>
          <p:nvPr userDrawn="1"/>
        </p:nvSpPr>
        <p:spPr>
          <a:xfrm>
            <a:off x="2082364" y="1413064"/>
            <a:ext cx="4979272" cy="27432"/>
          </a:xfrm>
          <a:prstGeom prst="rect">
            <a:avLst/>
          </a:prstGeom>
          <a:solidFill>
            <a:srgbClr val="0C00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93621" y="1713326"/>
            <a:ext cx="4115440" cy="4219477"/>
          </a:xfrm>
        </p:spPr>
        <p:txBody>
          <a:bodyPr/>
          <a:lstStyle>
            <a:lvl1pPr marL="342900" indent="-342900">
              <a:buSzPct val="90000"/>
              <a:buFont typeface="Courier New"/>
              <a:buChar char="o"/>
              <a:defRPr sz="24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1pPr>
            <a:lvl2pPr marL="742950" indent="-285750">
              <a:buSzPct val="75000"/>
              <a:buFont typeface="Courier New"/>
              <a:buChar char="o"/>
              <a:defRPr sz="24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2pPr>
            <a:lvl3pPr marL="1143000" indent="-228600">
              <a:buSzPct val="75000"/>
              <a:buFont typeface="Courier New"/>
              <a:buChar char="o"/>
              <a:defRPr sz="20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3pPr>
            <a:lvl4pPr marL="1600200" indent="-228600">
              <a:buSzPct val="75000"/>
              <a:buFont typeface="Courier New"/>
              <a:buChar char="o"/>
              <a:defRPr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4pPr>
            <a:lvl5pPr marL="2057400" indent="-228600">
              <a:buSzPct val="75000"/>
              <a:buFont typeface="Courier New"/>
              <a:buChar char="o"/>
              <a:defRPr sz="18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idx="12"/>
          </p:nvPr>
        </p:nvSpPr>
        <p:spPr>
          <a:xfrm>
            <a:off x="4621103" y="1713326"/>
            <a:ext cx="4115440" cy="4219477"/>
          </a:xfrm>
        </p:spPr>
        <p:txBody>
          <a:bodyPr/>
          <a:lstStyle>
            <a:lvl1pPr marL="342900" indent="-342900">
              <a:buSzPct val="90000"/>
              <a:buFont typeface="Courier New"/>
              <a:buChar char="o"/>
              <a:defRPr sz="24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1pPr>
            <a:lvl2pPr marL="742950" indent="-285750">
              <a:buSzPct val="75000"/>
              <a:buFont typeface="Courier New"/>
              <a:buChar char="o"/>
              <a:defRPr sz="24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2pPr>
            <a:lvl3pPr marL="1143000" indent="-228600">
              <a:buSzPct val="75000"/>
              <a:buFont typeface="Courier New"/>
              <a:buChar char="o"/>
              <a:defRPr sz="20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3pPr>
            <a:lvl4pPr marL="1600200" indent="-228600">
              <a:buSzPct val="75000"/>
              <a:buFont typeface="Courier New"/>
              <a:buChar char="o"/>
              <a:defRPr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4pPr>
            <a:lvl5pPr marL="2057400" indent="-228600">
              <a:buSzPct val="75000"/>
              <a:buFont typeface="Courier New"/>
              <a:buChar char="o"/>
              <a:defRPr sz="18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369" y="6356350"/>
            <a:ext cx="342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Quattrocento Sans"/>
                <a:cs typeface="Quattrocento Sans"/>
              </a:defRPr>
            </a:lvl1pPr>
          </a:lstStyle>
          <a:p>
            <a:fld id="{58BC7728-2B56-1F4A-A7C2-88B4029F6F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1" y="6467538"/>
            <a:ext cx="2139696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3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93621" y="1015253"/>
            <a:ext cx="8342922" cy="31383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b="0" i="0" cap="all" spc="100">
                <a:solidFill>
                  <a:srgbClr val="0C003E"/>
                </a:solidFill>
                <a:latin typeface="Quattrocento Sans"/>
                <a:cs typeface="Quattrocento Sans"/>
              </a:defRPr>
            </a:lvl1pPr>
            <a:lvl2pPr marL="457200" indent="0" algn="ctr">
              <a:buNone/>
              <a:defRPr sz="2000" cap="all"/>
            </a:lvl2pPr>
            <a:lvl3pPr marL="914400" indent="0" algn="ctr">
              <a:buNone/>
              <a:defRPr sz="2000" cap="all"/>
            </a:lvl3pPr>
            <a:lvl4pPr marL="1371600" indent="0" algn="ctr">
              <a:buNone/>
              <a:defRPr sz="2000" cap="all"/>
            </a:lvl4pPr>
            <a:lvl5pPr marL="1828800" indent="0" algn="ctr">
              <a:buNone/>
              <a:defRPr sz="2000" cap="all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93621" y="413303"/>
            <a:ext cx="8342922" cy="593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1" i="0" spc="50">
                <a:solidFill>
                  <a:srgbClr val="2C8288"/>
                </a:solidFill>
                <a:latin typeface="Aleo"/>
                <a:cs typeface="Aleo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/>
          </p:cNvSpPr>
          <p:nvPr userDrawn="1"/>
        </p:nvSpPr>
        <p:spPr>
          <a:xfrm>
            <a:off x="2082364" y="1413064"/>
            <a:ext cx="4979272" cy="27432"/>
          </a:xfrm>
          <a:prstGeom prst="rect">
            <a:avLst/>
          </a:prstGeom>
          <a:solidFill>
            <a:srgbClr val="0C00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3621" y="1713326"/>
            <a:ext cx="2649995" cy="4219477"/>
          </a:xfrm>
        </p:spPr>
        <p:txBody>
          <a:bodyPr/>
          <a:lstStyle>
            <a:lvl1pPr marL="342900" indent="-342900">
              <a:buSzPct val="90000"/>
              <a:buFont typeface="Courier New"/>
              <a:buChar char="o"/>
              <a:defRPr sz="24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1pPr>
            <a:lvl2pPr marL="742950" indent="-285750">
              <a:buSzPct val="75000"/>
              <a:buFont typeface="Courier New"/>
              <a:buChar char="o"/>
              <a:defRPr sz="24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2pPr>
            <a:lvl3pPr marL="1143000" indent="-228600">
              <a:buSzPct val="75000"/>
              <a:buFont typeface="Courier New"/>
              <a:buChar char="o"/>
              <a:defRPr sz="20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3pPr>
            <a:lvl4pPr marL="1600200" indent="-228600">
              <a:buSzPct val="75000"/>
              <a:buFont typeface="Courier New"/>
              <a:buChar char="o"/>
              <a:defRPr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4pPr>
            <a:lvl5pPr marL="2057400" indent="-228600">
              <a:buSzPct val="75000"/>
              <a:buFont typeface="Courier New"/>
              <a:buChar char="o"/>
              <a:defRPr sz="18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086548" y="1713326"/>
            <a:ext cx="2649995" cy="4219477"/>
          </a:xfrm>
        </p:spPr>
        <p:txBody>
          <a:bodyPr/>
          <a:lstStyle>
            <a:lvl1pPr marL="342900" indent="-342900">
              <a:buSzPct val="90000"/>
              <a:buFont typeface="Courier New"/>
              <a:buChar char="o"/>
              <a:defRPr sz="24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1pPr>
            <a:lvl2pPr marL="742950" indent="-285750">
              <a:buSzPct val="75000"/>
              <a:buFont typeface="Courier New"/>
              <a:buChar char="o"/>
              <a:defRPr sz="24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2pPr>
            <a:lvl3pPr marL="1143000" indent="-228600">
              <a:buSzPct val="75000"/>
              <a:buFont typeface="Courier New"/>
              <a:buChar char="o"/>
              <a:defRPr sz="20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3pPr>
            <a:lvl4pPr marL="1600200" indent="-228600">
              <a:buSzPct val="75000"/>
              <a:buFont typeface="Courier New"/>
              <a:buChar char="o"/>
              <a:defRPr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4pPr>
            <a:lvl5pPr marL="2057400" indent="-228600">
              <a:buSzPct val="75000"/>
              <a:buFont typeface="Courier New"/>
              <a:buChar char="o"/>
              <a:defRPr sz="18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3260870" y="1713326"/>
            <a:ext cx="2649995" cy="4219477"/>
          </a:xfrm>
        </p:spPr>
        <p:txBody>
          <a:bodyPr/>
          <a:lstStyle>
            <a:lvl1pPr marL="342900" indent="-342900">
              <a:buSzPct val="90000"/>
              <a:buFont typeface="Courier New"/>
              <a:buChar char="o"/>
              <a:defRPr sz="24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1pPr>
            <a:lvl2pPr marL="742950" indent="-285750">
              <a:buSzPct val="75000"/>
              <a:buFont typeface="Courier New"/>
              <a:buChar char="o"/>
              <a:defRPr sz="24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2pPr>
            <a:lvl3pPr marL="1143000" indent="-228600">
              <a:buSzPct val="75000"/>
              <a:buFont typeface="Courier New"/>
              <a:buChar char="o"/>
              <a:defRPr sz="20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3pPr>
            <a:lvl4pPr marL="1600200" indent="-228600">
              <a:buSzPct val="75000"/>
              <a:buFont typeface="Courier New"/>
              <a:buChar char="o"/>
              <a:defRPr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4pPr>
            <a:lvl5pPr marL="2057400" indent="-228600">
              <a:buSzPct val="75000"/>
              <a:buFont typeface="Courier New"/>
              <a:buChar char="o"/>
              <a:defRPr sz="18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8360403" y="6439012"/>
            <a:ext cx="801422" cy="218914"/>
          </a:xfrm>
          <a:prstGeom prst="homePlate">
            <a:avLst/>
          </a:prstGeom>
          <a:solidFill>
            <a:srgbClr val="2C82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369" y="6356350"/>
            <a:ext cx="342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Quattrocento Sans"/>
                <a:cs typeface="Quattrocento Sans"/>
              </a:defRPr>
            </a:lvl1pPr>
          </a:lstStyle>
          <a:p>
            <a:fld id="{58BC7728-2B56-1F4A-A7C2-88B4029F6F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1" y="6467538"/>
            <a:ext cx="2139696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6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88368" y="188040"/>
            <a:ext cx="3459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8BC7728-2B56-1F4A-A7C2-88B4029F6FA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attrocento Sans"/>
                <a:ea typeface="+mn-ea"/>
                <a:cs typeface="Quattrocento San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93621" y="1713326"/>
            <a:ext cx="4117810" cy="421947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93621" y="1015253"/>
            <a:ext cx="8342922" cy="31383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b="0" i="0" cap="all" spc="100">
                <a:solidFill>
                  <a:srgbClr val="0C003E"/>
                </a:solidFill>
                <a:latin typeface="Quattrocento Sans"/>
                <a:cs typeface="Quattrocento Sans"/>
              </a:defRPr>
            </a:lvl1pPr>
            <a:lvl2pPr marL="457200" indent="0" algn="ctr">
              <a:buNone/>
              <a:defRPr sz="2000" cap="all"/>
            </a:lvl2pPr>
            <a:lvl3pPr marL="914400" indent="0" algn="ctr">
              <a:buNone/>
              <a:defRPr sz="2000" cap="all"/>
            </a:lvl3pPr>
            <a:lvl4pPr marL="1371600" indent="0" algn="ctr">
              <a:buNone/>
              <a:defRPr sz="2000" cap="all"/>
            </a:lvl4pPr>
            <a:lvl5pPr marL="1828800" indent="0" algn="ctr">
              <a:buNone/>
              <a:defRPr sz="2000" cap="all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393621" y="413303"/>
            <a:ext cx="8342922" cy="593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1" i="0" spc="50">
                <a:solidFill>
                  <a:srgbClr val="2C8288"/>
                </a:solidFill>
                <a:latin typeface="Aleo"/>
                <a:cs typeface="Aleo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8"/>
          <p:cNvSpPr>
            <a:spLocks/>
          </p:cNvSpPr>
          <p:nvPr userDrawn="1"/>
        </p:nvSpPr>
        <p:spPr>
          <a:xfrm>
            <a:off x="2082364" y="1413064"/>
            <a:ext cx="4979272" cy="27432"/>
          </a:xfrm>
          <a:prstGeom prst="rect">
            <a:avLst/>
          </a:prstGeom>
          <a:solidFill>
            <a:srgbClr val="0C00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629303" y="1713326"/>
            <a:ext cx="4107240" cy="4219477"/>
          </a:xfrm>
        </p:spPr>
        <p:txBody>
          <a:bodyPr/>
          <a:lstStyle>
            <a:lvl1pPr marL="342900" indent="-342900">
              <a:buSzPct val="90000"/>
              <a:buFont typeface="Courier New"/>
              <a:buChar char="o"/>
              <a:defRPr sz="24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1pPr>
            <a:lvl2pPr marL="742950" indent="-285750">
              <a:buSzPct val="75000"/>
              <a:buFont typeface="Courier New"/>
              <a:buChar char="o"/>
              <a:defRPr sz="24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2pPr>
            <a:lvl3pPr marL="1143000" indent="-228600">
              <a:buSzPct val="75000"/>
              <a:buFont typeface="Courier New"/>
              <a:buChar char="o"/>
              <a:defRPr sz="20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3pPr>
            <a:lvl4pPr marL="1600200" indent="-228600">
              <a:buSzPct val="75000"/>
              <a:buFont typeface="Courier New"/>
              <a:buChar char="o"/>
              <a:defRPr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4pPr>
            <a:lvl5pPr marL="2057400" indent="-228600">
              <a:buSzPct val="75000"/>
              <a:buFont typeface="Courier New"/>
              <a:buChar char="o"/>
              <a:defRPr sz="1800" b="0" i="0" normalizeH="0" baseline="0">
                <a:solidFill>
                  <a:srgbClr val="656567"/>
                </a:solidFill>
                <a:latin typeface="Quattrocento Sans"/>
                <a:cs typeface="Quattrocento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entagon 9"/>
          <p:cNvSpPr/>
          <p:nvPr userDrawn="1"/>
        </p:nvSpPr>
        <p:spPr>
          <a:xfrm rot="10800000">
            <a:off x="8360403" y="6439012"/>
            <a:ext cx="801422" cy="218914"/>
          </a:xfrm>
          <a:prstGeom prst="homePlate">
            <a:avLst/>
          </a:prstGeom>
          <a:solidFill>
            <a:srgbClr val="2C82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369" y="6356350"/>
            <a:ext cx="342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Quattrocento Sans"/>
                <a:cs typeface="Quattrocento Sans"/>
              </a:defRPr>
            </a:lvl1pPr>
          </a:lstStyle>
          <a:p>
            <a:fld id="{58BC7728-2B56-1F4A-A7C2-88B4029F6F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1" y="6467538"/>
            <a:ext cx="2139696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9161825" cy="6858000"/>
          </a:xfrm>
          <a:prstGeom prst="rect">
            <a:avLst/>
          </a:prstGeom>
          <a:solidFill>
            <a:srgbClr val="7DB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8360403" y="6439012"/>
            <a:ext cx="801422" cy="218914"/>
          </a:xfrm>
          <a:prstGeom prst="homePlate">
            <a:avLst/>
          </a:prstGeom>
          <a:solidFill>
            <a:srgbClr val="2C82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40080" y="914399"/>
            <a:ext cx="7772400" cy="4690533"/>
          </a:xfrm>
        </p:spPr>
        <p:txBody>
          <a:bodyPr anchor="t" anchorCtr="0"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Company quote</a:t>
            </a:r>
            <a:br>
              <a:rPr lang="en-US" dirty="0" smtClean="0"/>
            </a:br>
            <a:r>
              <a:rPr lang="en-US" dirty="0" smtClean="0"/>
              <a:t>or inspirational</a:t>
            </a:r>
            <a:br>
              <a:rPr lang="en-US" dirty="0" smtClean="0"/>
            </a:br>
            <a:r>
              <a:rPr lang="en-US" dirty="0" smtClean="0"/>
              <a:t>saying goes here</a:t>
            </a:r>
            <a:br>
              <a:rPr lang="en-US" dirty="0" smtClean="0"/>
            </a:br>
            <a:r>
              <a:rPr lang="en-US" dirty="0" smtClean="0"/>
              <a:t>to awe and inspire</a:t>
            </a:r>
            <a:br>
              <a:rPr lang="en-US" dirty="0" smtClean="0"/>
            </a:br>
            <a:r>
              <a:rPr lang="en-US" dirty="0" smtClean="0"/>
              <a:t>the crowd.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369" y="6356350"/>
            <a:ext cx="342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Quattrocento Sans"/>
                <a:cs typeface="Quattrocento Sans"/>
              </a:defRPr>
            </a:lvl1pPr>
          </a:lstStyle>
          <a:p>
            <a:fld id="{58BC7728-2B56-1F4A-A7C2-88B4029F6F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1" y="6467538"/>
            <a:ext cx="2139696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9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1666973"/>
            <a:ext cx="4622800" cy="332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7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9FA6-D347-4449-AF2F-AA4D74106B2D}" type="datetime1">
              <a:rPr lang="en-US" smtClean="0"/>
              <a:t>12/9/18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C7728-2B56-1F4A-A7C2-88B4029F6F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4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4" r:id="rId5"/>
    <p:sldLayoutId id="2147483655" r:id="rId6"/>
    <p:sldLayoutId id="2147483657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0" i="0" kern="1200" baseline="0">
          <a:solidFill>
            <a:srgbClr val="656567"/>
          </a:solidFill>
          <a:latin typeface="Aleo Bold"/>
          <a:ea typeface="+mj-ea"/>
          <a:cs typeface="Aleo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85000"/>
        <a:buFont typeface="Courier New"/>
        <a:buChar char="o"/>
        <a:defRPr sz="2800" kern="1200">
          <a:solidFill>
            <a:srgbClr val="656567"/>
          </a:solidFill>
          <a:latin typeface="Quattrocento Sans"/>
          <a:ea typeface="+mn-ea"/>
          <a:cs typeface="Quattrocento Sans"/>
        </a:defRPr>
      </a:lvl1pPr>
      <a:lvl2pPr marL="742950" indent="-28575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rgbClr val="656567"/>
          </a:solidFill>
          <a:latin typeface="Quattrocento Sans"/>
          <a:ea typeface="+mn-ea"/>
          <a:cs typeface="Quattrocento Sans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000" kern="1200">
          <a:solidFill>
            <a:srgbClr val="656567"/>
          </a:solidFill>
          <a:latin typeface="Quattrocento Sans"/>
          <a:ea typeface="+mn-ea"/>
          <a:cs typeface="Quattrocento Sans"/>
        </a:defRPr>
      </a:lvl3pPr>
      <a:lvl4pPr marL="16002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1800" kern="1200">
          <a:solidFill>
            <a:srgbClr val="656567"/>
          </a:solidFill>
          <a:latin typeface="Quattrocento Sans"/>
          <a:ea typeface="+mn-ea"/>
          <a:cs typeface="Quattrocento Sans"/>
        </a:defRPr>
      </a:lvl4pPr>
      <a:lvl5pPr marL="20574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1600" kern="1200">
          <a:solidFill>
            <a:srgbClr val="656567"/>
          </a:solidFill>
          <a:latin typeface="Quattrocento Sans"/>
          <a:ea typeface="+mn-ea"/>
          <a:cs typeface="Quattrocento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5.jpeg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998880"/>
            <a:ext cx="9143999" cy="85252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Patient-centered Methodology</a:t>
            </a:r>
          </a:p>
          <a:p>
            <a:r>
              <a:rPr lang="en-US" sz="1800" dirty="0" smtClean="0"/>
              <a:t>for product development </a:t>
            </a:r>
            <a:endParaRPr lang="en-US" sz="1800" dirty="0"/>
          </a:p>
        </p:txBody>
      </p:sp>
      <p:pic>
        <p:nvPicPr>
          <p:cNvPr id="4" name="Picture 3" descr="BrettInnovation_TripleLens_withoutDescriptors_GraphicOn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65" y="1475811"/>
            <a:ext cx="2116668" cy="2159002"/>
          </a:xfrm>
          <a:prstGeom prst="rect">
            <a:avLst/>
          </a:prstGeom>
        </p:spPr>
      </p:pic>
      <p:pic>
        <p:nvPicPr>
          <p:cNvPr id="6" name="Picture 5" descr="BrettInnovation_TripleLens_Wordmark_Horizont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9" y="793394"/>
            <a:ext cx="3759200" cy="3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2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triple aim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…Measured on Triple Aim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C7728-2B56-1F4A-A7C2-88B4029F6FA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Brett_Icon_Healthc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28" y="2094558"/>
            <a:ext cx="1596184" cy="1656470"/>
          </a:xfrm>
          <a:prstGeom prst="rect">
            <a:avLst/>
          </a:prstGeom>
        </p:spPr>
      </p:pic>
      <p:pic>
        <p:nvPicPr>
          <p:cNvPr id="7" name="Picture 6" descr="Brett_Icon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24" y="2267032"/>
            <a:ext cx="1682752" cy="1460336"/>
          </a:xfrm>
          <a:prstGeom prst="rect">
            <a:avLst/>
          </a:prstGeom>
        </p:spPr>
      </p:pic>
      <p:pic>
        <p:nvPicPr>
          <p:cNvPr id="8" name="Picture 7" descr="Brett_Icon_Pati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68" y="2209799"/>
            <a:ext cx="1507068" cy="1507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079" y="4121203"/>
            <a:ext cx="1251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B003E"/>
                </a:solidFill>
                <a:latin typeface="Aleo Bold"/>
                <a:cs typeface="Aleo Bold"/>
              </a:rPr>
              <a:t>Improve Health Outcomes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0740" y="4121203"/>
            <a:ext cx="187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B003E"/>
                </a:solidFill>
                <a:latin typeface="Aleo Bold"/>
                <a:cs typeface="Aleo Bold"/>
              </a:rPr>
              <a:t>Reduce Per Capita Costs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7140" y="4121203"/>
            <a:ext cx="1876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B003E"/>
                </a:solidFill>
                <a:latin typeface="Aleo Bold"/>
                <a:cs typeface="Aleo Bold"/>
              </a:rPr>
              <a:t>Improve</a:t>
            </a:r>
          </a:p>
          <a:p>
            <a:pPr algn="ctr"/>
            <a:r>
              <a:rPr lang="en-US" b="1" dirty="0" smtClean="0">
                <a:solidFill>
                  <a:srgbClr val="0B003E"/>
                </a:solidFill>
                <a:latin typeface="Aleo Bold"/>
                <a:cs typeface="Aleo Bold"/>
              </a:rPr>
              <a:t>Patient Experience</a:t>
            </a:r>
          </a:p>
        </p:txBody>
      </p:sp>
    </p:spTree>
    <p:extLst>
      <p:ext uri="{BB962C8B-B14F-4D97-AF65-F5344CB8AC3E}">
        <p14:creationId xmlns:p14="http://schemas.microsoft.com/office/powerpoint/2010/main" val="364363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57" y="1586329"/>
            <a:ext cx="2556384" cy="3791969"/>
          </a:xfrm>
        </p:spPr>
      </p:pic>
      <p:sp>
        <p:nvSpPr>
          <p:cNvPr id="41" name="Text Placeholder 4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9400" y="413303"/>
            <a:ext cx="8534400" cy="593654"/>
          </a:xfrm>
        </p:spPr>
        <p:txBody>
          <a:bodyPr/>
          <a:lstStyle/>
          <a:p>
            <a:r>
              <a:rPr lang="en-US" sz="2800" dirty="0" smtClean="0"/>
              <a:t>From Disease Focus to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 smtClean="0"/>
              <a:t>Well-defined Patient Population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C7728-2B56-1F4A-A7C2-88B4029F6FA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43599" y="1828800"/>
            <a:ext cx="31369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Aligns with customers’ perspectives and goals:</a:t>
            </a:r>
          </a:p>
          <a:p>
            <a:endParaRPr lang="en-US" sz="2000" b="1" dirty="0" smtClean="0">
              <a:solidFill>
                <a:srgbClr val="656567"/>
              </a:solidFill>
              <a:latin typeface="Quattrocento Sans"/>
              <a:cs typeface="Quattrocento Sans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US healthcare system’s Triple Aim Objectives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solidFill>
                  <a:srgbClr val="656567"/>
                </a:solidFill>
                <a:latin typeface="Quattrocento Sans"/>
                <a:cs typeface="Quattrocento Sans"/>
              </a:rPr>
              <a:t>H</a:t>
            </a:r>
            <a:r>
              <a:rPr lang="en-US" sz="16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ealthcare professionals’ patient type perspective  </a:t>
            </a:r>
            <a:endParaRPr lang="en-US" sz="1600" dirty="0">
              <a:solidFill>
                <a:srgbClr val="656567"/>
              </a:solidFill>
              <a:latin typeface="Quattrocento Sans"/>
              <a:cs typeface="Quattrocento Sans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Payers’ and providers’ population health perspective</a:t>
            </a:r>
          </a:p>
          <a:p>
            <a:pPr marL="342900" indent="-342900">
              <a:buFont typeface="Arial"/>
              <a:buChar char="•"/>
            </a:pPr>
            <a:endParaRPr lang="en-US" sz="1600" dirty="0">
              <a:solidFill>
                <a:srgbClr val="656567"/>
              </a:solidFill>
              <a:latin typeface="Quattrocento Sans"/>
              <a:cs typeface="Quattrocento Sans"/>
            </a:endParaRPr>
          </a:p>
          <a:p>
            <a:r>
              <a:rPr lang="en-US" sz="2000" b="1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Helps articulate clear value propositions to customers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799" y="1828800"/>
            <a:ext cx="31369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56567"/>
                </a:solidFill>
                <a:latin typeface="Quattrocento Sans"/>
                <a:cs typeface="Quattrocento Sans"/>
              </a:rPr>
              <a:t>F</a:t>
            </a:r>
            <a:r>
              <a:rPr lang="en-US" sz="2000" b="1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ully characterizes patient population</a:t>
            </a:r>
          </a:p>
          <a:p>
            <a:r>
              <a:rPr lang="en-US" sz="20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Clinically</a:t>
            </a:r>
            <a:r>
              <a:rPr lang="en-US" sz="16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: Disease severity, progression, concomitant conditions and full spectrum of treatments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Economically</a:t>
            </a:r>
            <a:r>
              <a:rPr lang="en-US" sz="16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: Utilization of healthcare services; OOP costs to patient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Behaviorally</a:t>
            </a:r>
            <a:r>
              <a:rPr lang="en-US" sz="16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:  Understand patient experience with disease</a:t>
            </a:r>
            <a:r>
              <a:rPr lang="en-US" sz="1600" dirty="0">
                <a:solidFill>
                  <a:srgbClr val="656567"/>
                </a:solidFill>
                <a:latin typeface="Quattrocento Sans"/>
                <a:cs typeface="Quattrocento Sans"/>
              </a:rPr>
              <a:t> </a:t>
            </a:r>
            <a:r>
              <a:rPr lang="en-US" sz="16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and healthcare system and the resultant behaviors</a:t>
            </a:r>
          </a:p>
          <a:p>
            <a:endParaRPr lang="en-US" sz="1600" dirty="0" smtClean="0">
              <a:solidFill>
                <a:srgbClr val="656567"/>
              </a:solidFill>
              <a:latin typeface="Quattrocento Sans"/>
              <a:cs typeface="Quattrocento Sans"/>
            </a:endParaRPr>
          </a:p>
          <a:p>
            <a:endParaRPr lang="en-US" sz="2000" dirty="0" smtClean="0">
              <a:solidFill>
                <a:srgbClr val="656567"/>
              </a:solidFill>
              <a:latin typeface="Quattrocento Sans"/>
              <a:cs typeface="Quattrocento Sans"/>
            </a:endParaRPr>
          </a:p>
          <a:p>
            <a:endParaRPr lang="en-US" sz="2000" dirty="0" smtClean="0">
              <a:solidFill>
                <a:srgbClr val="656567"/>
              </a:solidFill>
              <a:latin typeface="Quattrocento Sans"/>
              <a:cs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4808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9" y="1789529"/>
            <a:ext cx="2556384" cy="3791969"/>
          </a:xfrm>
        </p:spPr>
      </p:pic>
      <p:sp>
        <p:nvSpPr>
          <p:cNvPr id="41" name="Text Placeholder 4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fully characterizes patient experience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C7728-2B56-1F4A-A7C2-88B4029F6FA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483" y="2781300"/>
            <a:ext cx="5270500" cy="19431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843" y="3343276"/>
            <a:ext cx="245228" cy="393700"/>
          </a:xfrm>
          <a:prstGeom prst="rect">
            <a:avLst/>
          </a:prstGeom>
        </p:spPr>
      </p:pic>
      <p:pic>
        <p:nvPicPr>
          <p:cNvPr id="11" name="Picture 10" descr="Brett_Icon_Patien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57" y="3092451"/>
            <a:ext cx="456546" cy="501650"/>
          </a:xfrm>
          <a:prstGeom prst="rect">
            <a:avLst/>
          </a:prstGeom>
        </p:spPr>
      </p:pic>
      <p:pic>
        <p:nvPicPr>
          <p:cNvPr id="21" name="Picture 20" descr="Brett_Icon_Patien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72" y="3343276"/>
            <a:ext cx="456546" cy="501650"/>
          </a:xfrm>
          <a:prstGeom prst="rect">
            <a:avLst/>
          </a:prstGeom>
        </p:spPr>
      </p:pic>
      <p:pic>
        <p:nvPicPr>
          <p:cNvPr id="22" name="Picture 21" descr="Brett_Icon_Patien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46" y="3971925"/>
            <a:ext cx="456546" cy="501650"/>
          </a:xfrm>
          <a:prstGeom prst="rect">
            <a:avLst/>
          </a:prstGeom>
        </p:spPr>
      </p:pic>
      <p:sp>
        <p:nvSpPr>
          <p:cNvPr id="14" name="Line Callout 2 13"/>
          <p:cNvSpPr/>
          <p:nvPr/>
        </p:nvSpPr>
        <p:spPr>
          <a:xfrm>
            <a:off x="4272229" y="1683696"/>
            <a:ext cx="2065050" cy="330200"/>
          </a:xfrm>
          <a:prstGeom prst="borderCallout2">
            <a:avLst>
              <a:gd name="adj1" fmla="val 98237"/>
              <a:gd name="adj2" fmla="val 13308"/>
              <a:gd name="adj3" fmla="val 231571"/>
              <a:gd name="adj4" fmla="val 3109"/>
              <a:gd name="adj5" fmla="val 380449"/>
              <a:gd name="adj6" fmla="val 389"/>
            </a:avLst>
          </a:prstGeom>
          <a:solidFill>
            <a:srgbClr val="2C8188"/>
          </a:solidFill>
          <a:ln w="12700" cmpd="sng">
            <a:solidFill>
              <a:srgbClr val="2B84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Quattrocento Sans"/>
                <a:cs typeface="Quattrocento Sans"/>
              </a:rPr>
              <a:t>Patient experiences </a:t>
            </a:r>
            <a:r>
              <a:rPr lang="en-US" sz="1100" dirty="0" smtClean="0">
                <a:latin typeface="Quattrocento Sans"/>
                <a:cs typeface="Quattrocento Sans"/>
              </a:rPr>
              <a:t>symptoms</a:t>
            </a:r>
            <a:endParaRPr lang="en-US" sz="1100" dirty="0">
              <a:latin typeface="Quattrocento Sans"/>
              <a:cs typeface="Quattrocento Sans"/>
            </a:endParaRPr>
          </a:p>
        </p:txBody>
      </p:sp>
      <p:sp>
        <p:nvSpPr>
          <p:cNvPr id="25" name="Line Callout 2 24"/>
          <p:cNvSpPr/>
          <p:nvPr/>
        </p:nvSpPr>
        <p:spPr>
          <a:xfrm>
            <a:off x="6363893" y="2379133"/>
            <a:ext cx="1781019" cy="770465"/>
          </a:xfrm>
          <a:prstGeom prst="borderCallout2">
            <a:avLst>
              <a:gd name="adj1" fmla="val 98965"/>
              <a:gd name="adj2" fmla="val 40178"/>
              <a:gd name="adj3" fmla="val 148018"/>
              <a:gd name="adj4" fmla="val 20808"/>
              <a:gd name="adj5" fmla="val 148063"/>
              <a:gd name="adj6" fmla="val 1225"/>
            </a:avLst>
          </a:prstGeom>
          <a:solidFill>
            <a:schemeClr val="accent5"/>
          </a:solidFill>
          <a:ln w="127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Quattrocento Sans"/>
                <a:cs typeface="Quattrocento Sans"/>
              </a:rPr>
              <a:t>At annual checkup, Patient minimizes symptoms 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Quattrocento Sans"/>
                <a:cs typeface="Quattrocento Sans"/>
              </a:rPr>
              <a:t>due to fear and embarrassment</a:t>
            </a:r>
            <a:endParaRPr lang="en-US" sz="1100" dirty="0">
              <a:solidFill>
                <a:schemeClr val="bg1"/>
              </a:solidFill>
              <a:latin typeface="Quattrocento Sans"/>
              <a:cs typeface="Quattrocento Sans"/>
            </a:endParaRPr>
          </a:p>
        </p:txBody>
      </p:sp>
      <p:sp>
        <p:nvSpPr>
          <p:cNvPr id="26" name="Line Callout 2 25"/>
          <p:cNvSpPr/>
          <p:nvPr/>
        </p:nvSpPr>
        <p:spPr>
          <a:xfrm>
            <a:off x="7223980" y="5064654"/>
            <a:ext cx="1047936" cy="641879"/>
          </a:xfrm>
          <a:prstGeom prst="borderCallout2">
            <a:avLst>
              <a:gd name="adj1" fmla="val 7577"/>
              <a:gd name="adj2" fmla="val 47533"/>
              <a:gd name="adj3" fmla="val -31501"/>
              <a:gd name="adj4" fmla="val 76803"/>
              <a:gd name="adj5" fmla="val -93313"/>
              <a:gd name="adj6" fmla="val 75114"/>
            </a:avLst>
          </a:prstGeom>
          <a:solidFill>
            <a:schemeClr val="accent3"/>
          </a:solidFill>
          <a:ln w="127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Quattrocento Sans"/>
                <a:cs typeface="Quattrocento Sans"/>
              </a:rPr>
              <a:t>Patient requires hospitalization</a:t>
            </a:r>
            <a:endParaRPr lang="en-US" sz="1100" dirty="0">
              <a:latin typeface="Quattrocento Sans"/>
              <a:cs typeface="Quattrocento Sans"/>
            </a:endParaRPr>
          </a:p>
        </p:txBody>
      </p:sp>
      <p:sp>
        <p:nvSpPr>
          <p:cNvPr id="30" name="Line Callout 2 29"/>
          <p:cNvSpPr/>
          <p:nvPr/>
        </p:nvSpPr>
        <p:spPr>
          <a:xfrm>
            <a:off x="4669555" y="4517496"/>
            <a:ext cx="1394678" cy="599546"/>
          </a:xfrm>
          <a:prstGeom prst="borderCallout2">
            <a:avLst>
              <a:gd name="adj1" fmla="val 50223"/>
              <a:gd name="adj2" fmla="val 99496"/>
              <a:gd name="adj3" fmla="val 49400"/>
              <a:gd name="adj4" fmla="val 119131"/>
              <a:gd name="adj5" fmla="val 4569"/>
              <a:gd name="adj6" fmla="val 131151"/>
            </a:avLst>
          </a:prstGeom>
          <a:solidFill>
            <a:srgbClr val="2C8188"/>
          </a:solidFill>
          <a:ln w="12700" cmpd="sng">
            <a:solidFill>
              <a:srgbClr val="2B84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Quattrocento Sans"/>
                <a:cs typeface="Quattrocento Sans"/>
              </a:rPr>
              <a:t>Misdiagnosis of symptoms due to </a:t>
            </a:r>
            <a:r>
              <a:rPr lang="en-US" sz="1100" dirty="0">
                <a:latin typeface="Quattrocento Sans"/>
                <a:cs typeface="Quattrocento Sans"/>
              </a:rPr>
              <a:t>Patient’s </a:t>
            </a:r>
            <a:r>
              <a:rPr lang="en-US" sz="1100" dirty="0" smtClean="0">
                <a:latin typeface="Quattrocento Sans"/>
                <a:cs typeface="Quattrocento Sans"/>
              </a:rPr>
              <a:t>downplay </a:t>
            </a:r>
            <a:endParaRPr lang="en-US" sz="1100" dirty="0">
              <a:latin typeface="Quattrocento Sans"/>
              <a:cs typeface="Quattrocento Sans"/>
            </a:endParaRPr>
          </a:p>
        </p:txBody>
      </p:sp>
      <p:sp>
        <p:nvSpPr>
          <p:cNvPr id="15" name="Title 14"/>
          <p:cNvSpPr txBox="1">
            <a:spLocks noGrp="1"/>
          </p:cNvSpPr>
          <p:nvPr>
            <p:ph type="title"/>
          </p:nvPr>
        </p:nvSpPr>
        <p:spPr>
          <a:xfrm>
            <a:off x="279399" y="478780"/>
            <a:ext cx="870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C8288"/>
                </a:solidFill>
                <a:cs typeface="Quattrocento Sans"/>
              </a:rPr>
              <a:t>Illuminates </a:t>
            </a:r>
            <a:r>
              <a:rPr lang="en-US" sz="2400" dirty="0" smtClean="0">
                <a:cs typeface="Quattrocento Sans"/>
              </a:rPr>
              <a:t>B</a:t>
            </a:r>
            <a:r>
              <a:rPr lang="en-US" sz="2400" b="1" dirty="0" smtClean="0">
                <a:solidFill>
                  <a:srgbClr val="2C8288"/>
                </a:solidFill>
                <a:cs typeface="Quattrocento Sans"/>
              </a:rPr>
              <a:t>ehaviors and </a:t>
            </a:r>
            <a:r>
              <a:rPr lang="en-US" sz="2400" dirty="0">
                <a:cs typeface="Quattrocento Sans"/>
              </a:rPr>
              <a:t>R</a:t>
            </a:r>
            <a:r>
              <a:rPr lang="en-US" sz="2400" b="1" dirty="0" smtClean="0">
                <a:solidFill>
                  <a:srgbClr val="2C8288"/>
                </a:solidFill>
                <a:cs typeface="Quattrocento Sans"/>
              </a:rPr>
              <a:t>isks </a:t>
            </a:r>
            <a:r>
              <a:rPr lang="en-US" sz="2400" b="1" dirty="0">
                <a:solidFill>
                  <a:srgbClr val="2C8288"/>
                </a:solidFill>
                <a:cs typeface="Quattrocento Sans"/>
              </a:rPr>
              <a:t>for </a:t>
            </a:r>
            <a:r>
              <a:rPr lang="en-US" sz="2400" b="1" dirty="0" smtClean="0">
                <a:solidFill>
                  <a:srgbClr val="2C8288"/>
                </a:solidFill>
                <a:cs typeface="Quattrocento Sans"/>
              </a:rPr>
              <a:t>Real </a:t>
            </a:r>
            <a:r>
              <a:rPr lang="en-US" sz="2400" dirty="0">
                <a:cs typeface="Quattrocento Sans"/>
              </a:rPr>
              <a:t>W</a:t>
            </a:r>
            <a:r>
              <a:rPr lang="en-US" sz="2400" b="1" dirty="0" smtClean="0">
                <a:solidFill>
                  <a:srgbClr val="2C8288"/>
                </a:solidFill>
                <a:cs typeface="Quattrocento Sans"/>
              </a:rPr>
              <a:t>orld </a:t>
            </a:r>
            <a:r>
              <a:rPr lang="en-US" sz="2400" dirty="0" smtClean="0">
                <a:cs typeface="Quattrocento Sans"/>
              </a:rPr>
              <a:t>O</a:t>
            </a:r>
            <a:r>
              <a:rPr lang="en-US" sz="2400" b="1" dirty="0" smtClean="0">
                <a:solidFill>
                  <a:srgbClr val="2C8288"/>
                </a:solidFill>
                <a:cs typeface="Quattrocento Sans"/>
              </a:rPr>
              <a:t>utcomes</a:t>
            </a:r>
            <a:endParaRPr lang="en-US" sz="2400" b="1" dirty="0" smtClean="0">
              <a:solidFill>
                <a:srgbClr val="2C8288"/>
              </a:solidFill>
              <a:latin typeface="Quattrocento Sans"/>
              <a:cs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76105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96900" y="2502789"/>
            <a:ext cx="1568875" cy="2691511"/>
            <a:chOff x="1" y="250693"/>
            <a:chExt cx="1164386" cy="1663409"/>
          </a:xfrm>
        </p:grpSpPr>
        <p:sp>
          <p:nvSpPr>
            <p:cNvPr id="19" name="Chevron 18"/>
            <p:cNvSpPr/>
            <p:nvPr/>
          </p:nvSpPr>
          <p:spPr>
            <a:xfrm rot="5400000">
              <a:off x="-249511" y="500205"/>
              <a:ext cx="1663409" cy="1164386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1" y="832886"/>
              <a:ext cx="1164386" cy="499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b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i="0" kern="1200" dirty="0" smtClean="0">
                  <a:solidFill>
                    <a:schemeClr val="bg1"/>
                  </a:solidFill>
                  <a:latin typeface="Aleo Bold"/>
                  <a:cs typeface="Aleo Bold"/>
                </a:rPr>
                <a:t>Brand Development</a:t>
              </a:r>
              <a:endParaRPr lang="en-US" sz="1400" b="0" i="0" kern="1200" dirty="0">
                <a:solidFill>
                  <a:schemeClr val="bg1"/>
                </a:solidFill>
                <a:latin typeface="Aleo Bold"/>
                <a:cs typeface="Aleo Bold"/>
              </a:endParaRPr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Informed strategic choice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Inform Product Development </a:t>
            </a:r>
            <a:endParaRPr lang="en-US" sz="3200" dirty="0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2258637" y="2520967"/>
            <a:ext cx="3126163" cy="938173"/>
          </a:xfrm>
        </p:spPr>
        <p:txBody>
          <a:bodyPr>
            <a:noAutofit/>
          </a:bodyPr>
          <a:lstStyle/>
          <a:p>
            <a:r>
              <a:rPr lang="en-US" sz="1500" dirty="0" smtClean="0"/>
              <a:t>Patient </a:t>
            </a:r>
            <a:r>
              <a:rPr lang="en-US" sz="1500" dirty="0"/>
              <a:t>Analysis and Patient Journey Analysis</a:t>
            </a:r>
          </a:p>
          <a:p>
            <a:pPr lvl="0"/>
            <a:r>
              <a:rPr lang="en-US" sz="1500" dirty="0" smtClean="0"/>
              <a:t>Value-based </a:t>
            </a:r>
            <a:r>
              <a:rPr lang="en-US" sz="1500" dirty="0"/>
              <a:t>p</a:t>
            </a:r>
            <a:r>
              <a:rPr lang="en-US" sz="1500" dirty="0" smtClean="0"/>
              <a:t>ayment </a:t>
            </a:r>
            <a:r>
              <a:rPr lang="en-US" sz="1500" dirty="0"/>
              <a:t>a</a:t>
            </a:r>
            <a:r>
              <a:rPr lang="en-US" sz="1500" dirty="0" smtClean="0"/>
              <a:t>nalysis</a:t>
            </a:r>
            <a:endParaRPr lang="en-US" sz="1500" dirty="0"/>
          </a:p>
          <a:p>
            <a:pPr lvl="0"/>
            <a:r>
              <a:rPr lang="en-US" sz="1500" dirty="0" smtClean="0"/>
              <a:t>Payers’ and providers perspective on patient</a:t>
            </a:r>
          </a:p>
          <a:p>
            <a:pPr lvl="0"/>
            <a:r>
              <a:rPr lang="en-US" sz="1500" dirty="0" smtClean="0"/>
              <a:t>Doctor-patient </a:t>
            </a:r>
            <a:r>
              <a:rPr lang="en-US" sz="1500" dirty="0"/>
              <a:t>i</a:t>
            </a:r>
            <a:r>
              <a:rPr lang="en-US" sz="1500" dirty="0" smtClean="0"/>
              <a:t>nteraction</a:t>
            </a:r>
          </a:p>
          <a:p>
            <a:pPr lvl="0"/>
            <a:r>
              <a:rPr lang="en-US" sz="1500" dirty="0" smtClean="0"/>
              <a:t>Patient willingness to </a:t>
            </a:r>
            <a:r>
              <a:rPr lang="en-US" sz="1500" dirty="0"/>
              <a:t>p</a:t>
            </a:r>
            <a:r>
              <a:rPr lang="en-US" sz="1500" dirty="0" smtClean="0"/>
              <a:t>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C7728-2B56-1F4A-A7C2-88B4029F6FA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9" name="Content Placeholder 26"/>
          <p:cNvSpPr txBox="1">
            <a:spLocks/>
          </p:cNvSpPr>
          <p:nvPr/>
        </p:nvSpPr>
        <p:spPr>
          <a:xfrm>
            <a:off x="6212569" y="1927126"/>
            <a:ext cx="1746097" cy="4287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0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/>
              <a:buNone/>
            </a:pPr>
            <a:r>
              <a:rPr lang="en-US" b="1" dirty="0" smtClean="0"/>
              <a:t>Inform</a:t>
            </a:r>
            <a:endParaRPr lang="en-US" b="1" dirty="0"/>
          </a:p>
        </p:txBody>
      </p:sp>
      <p:sp>
        <p:nvSpPr>
          <p:cNvPr id="34" name="Content Placeholder 30"/>
          <p:cNvSpPr txBox="1">
            <a:spLocks/>
          </p:cNvSpPr>
          <p:nvPr/>
        </p:nvSpPr>
        <p:spPr>
          <a:xfrm>
            <a:off x="5384800" y="2640007"/>
            <a:ext cx="3351743" cy="938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0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/>
              <a:t>Studies</a:t>
            </a:r>
            <a:r>
              <a:rPr lang="en-US" sz="1500" dirty="0"/>
              <a:t>: Well-defined </a:t>
            </a:r>
            <a:r>
              <a:rPr lang="en-US" sz="1500" dirty="0" smtClean="0"/>
              <a:t>Patient </a:t>
            </a:r>
            <a:r>
              <a:rPr lang="en-US" sz="1500" dirty="0"/>
              <a:t>T</a:t>
            </a:r>
            <a:r>
              <a:rPr lang="en-US" sz="1500" dirty="0" smtClean="0"/>
              <a:t>ypes </a:t>
            </a:r>
            <a:r>
              <a:rPr lang="en-US" sz="1500" dirty="0"/>
              <a:t>and Triple Aim </a:t>
            </a:r>
            <a:r>
              <a:rPr lang="en-US" sz="1500" dirty="0" smtClean="0"/>
              <a:t>benefits</a:t>
            </a:r>
          </a:p>
          <a:p>
            <a:r>
              <a:rPr lang="en-US" sz="1500" b="1" dirty="0" smtClean="0"/>
              <a:t>Design of </a:t>
            </a:r>
            <a:r>
              <a:rPr lang="en-US" sz="1500" b="1" dirty="0"/>
              <a:t>s</a:t>
            </a:r>
            <a:r>
              <a:rPr lang="en-US" sz="1500" b="1" dirty="0" smtClean="0"/>
              <a:t>ervices and tools</a:t>
            </a:r>
          </a:p>
          <a:p>
            <a:r>
              <a:rPr lang="en-US" sz="1500" b="1" dirty="0" smtClean="0"/>
              <a:t>Value Propositions</a:t>
            </a:r>
            <a:r>
              <a:rPr lang="en-US" sz="1500" dirty="0" smtClean="0"/>
              <a:t>:  Pricing/Contracting</a:t>
            </a:r>
            <a:r>
              <a:rPr lang="en-US" sz="1500" dirty="0"/>
              <a:t> </a:t>
            </a:r>
            <a:r>
              <a:rPr lang="en-US" sz="1500" dirty="0" smtClean="0"/>
              <a:t>strategies</a:t>
            </a:r>
          </a:p>
          <a:p>
            <a:r>
              <a:rPr lang="en-US" sz="1500" b="1" dirty="0" smtClean="0"/>
              <a:t>Market </a:t>
            </a:r>
            <a:r>
              <a:rPr lang="en-US" sz="1500" b="1" dirty="0"/>
              <a:t>d</a:t>
            </a:r>
            <a:r>
              <a:rPr lang="en-US" sz="1500" b="1" dirty="0" smtClean="0"/>
              <a:t>evelopment </a:t>
            </a:r>
            <a:r>
              <a:rPr lang="en-US" sz="1500" dirty="0" smtClean="0"/>
              <a:t>areas</a:t>
            </a:r>
            <a:endParaRPr lang="en-US" sz="15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157308" y="4426438"/>
            <a:ext cx="6504092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57308" y="2502789"/>
            <a:ext cx="6504092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6"/>
          <p:cNvSpPr txBox="1">
            <a:spLocks/>
          </p:cNvSpPr>
          <p:nvPr/>
        </p:nvSpPr>
        <p:spPr>
          <a:xfrm>
            <a:off x="2565400" y="1927126"/>
            <a:ext cx="2679700" cy="428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0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/>
              <a:buNone/>
            </a:pPr>
            <a:r>
              <a:rPr lang="en-US" sz="2000" b="1" dirty="0" smtClean="0"/>
              <a:t>Triple </a:t>
            </a:r>
            <a:r>
              <a:rPr lang="en-US" sz="2000" b="1" dirty="0" err="1" smtClean="0"/>
              <a:t>Lens</a:t>
            </a:r>
            <a:r>
              <a:rPr lang="en-US" sz="2000" b="1" baseline="30000" dirty="0" err="1" smtClean="0"/>
              <a:t>TM</a:t>
            </a:r>
            <a:endParaRPr lang="en-US" sz="2000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384800" y="1804289"/>
            <a:ext cx="0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50932" y="2502790"/>
            <a:ext cx="0" cy="1923648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661400" y="2502790"/>
            <a:ext cx="0" cy="1923648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97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96900" y="2502789"/>
            <a:ext cx="1568875" cy="2691511"/>
            <a:chOff x="1" y="250693"/>
            <a:chExt cx="1164386" cy="1663409"/>
          </a:xfrm>
        </p:grpSpPr>
        <p:sp>
          <p:nvSpPr>
            <p:cNvPr id="19" name="Chevron 18"/>
            <p:cNvSpPr/>
            <p:nvPr/>
          </p:nvSpPr>
          <p:spPr>
            <a:xfrm rot="5400000">
              <a:off x="-249511" y="500205"/>
              <a:ext cx="1663409" cy="1164386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1" y="832886"/>
              <a:ext cx="1164386" cy="499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b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i="0" kern="1200" dirty="0" smtClean="0">
                  <a:solidFill>
                    <a:schemeClr val="bg1"/>
                  </a:solidFill>
                  <a:latin typeface="Aleo Bold"/>
                  <a:cs typeface="Aleo Bold"/>
                </a:rPr>
                <a:t>Brand Development</a:t>
              </a:r>
              <a:endParaRPr lang="en-US" sz="1400" b="0" i="0" kern="1200" dirty="0">
                <a:solidFill>
                  <a:schemeClr val="bg1"/>
                </a:solidFill>
                <a:latin typeface="Aleo Bold"/>
                <a:cs typeface="Aleo Bold"/>
              </a:endParaRPr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Insights should inform product development decisions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Informed Strategic Choice </a:t>
            </a:r>
            <a:endParaRPr lang="en-US" sz="3200" dirty="0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2258637" y="2660667"/>
            <a:ext cx="3126163" cy="938173"/>
          </a:xfrm>
        </p:spPr>
        <p:txBody>
          <a:bodyPr>
            <a:noAutofit/>
          </a:bodyPr>
          <a:lstStyle/>
          <a:p>
            <a:pPr lvl="0"/>
            <a:r>
              <a:rPr lang="en-US" sz="1500" dirty="0"/>
              <a:t>Value-Based Payment Analysis</a:t>
            </a:r>
          </a:p>
          <a:p>
            <a:pPr lvl="0"/>
            <a:r>
              <a:rPr lang="en-US" sz="1500" dirty="0" smtClean="0"/>
              <a:t>Doctor-Patient Interaction</a:t>
            </a:r>
          </a:p>
          <a:p>
            <a:pPr lvl="0"/>
            <a:r>
              <a:rPr lang="en-US" sz="1500" dirty="0" smtClean="0"/>
              <a:t>Willingness to Pay</a:t>
            </a:r>
          </a:p>
          <a:p>
            <a:pPr lvl="0"/>
            <a:r>
              <a:rPr lang="en-US" sz="1500" dirty="0" smtClean="0"/>
              <a:t>Patient Analysis and Patient Journey Analysis</a:t>
            </a:r>
            <a:endParaRPr lang="en-US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C7728-2B56-1F4A-A7C2-88B4029F6FA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9" name="Content Placeholder 26"/>
          <p:cNvSpPr txBox="1">
            <a:spLocks/>
          </p:cNvSpPr>
          <p:nvPr/>
        </p:nvSpPr>
        <p:spPr>
          <a:xfrm>
            <a:off x="6212569" y="1927126"/>
            <a:ext cx="1746097" cy="4287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0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/>
              <a:buNone/>
            </a:pPr>
            <a:r>
              <a:rPr lang="en-US" b="1" dirty="0" smtClean="0"/>
              <a:t>Inform</a:t>
            </a:r>
            <a:endParaRPr lang="en-US" b="1" dirty="0"/>
          </a:p>
        </p:txBody>
      </p:sp>
      <p:sp>
        <p:nvSpPr>
          <p:cNvPr id="34" name="Content Placeholder 30"/>
          <p:cNvSpPr txBox="1">
            <a:spLocks/>
          </p:cNvSpPr>
          <p:nvPr/>
        </p:nvSpPr>
        <p:spPr>
          <a:xfrm>
            <a:off x="5384800" y="2640007"/>
            <a:ext cx="3351743" cy="938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0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/>
              <a:t>Studies</a:t>
            </a:r>
            <a:r>
              <a:rPr lang="en-US" sz="1500" dirty="0"/>
              <a:t>: Well-defined </a:t>
            </a:r>
            <a:r>
              <a:rPr lang="en-US" sz="1500" dirty="0" smtClean="0"/>
              <a:t>Patient </a:t>
            </a:r>
            <a:r>
              <a:rPr lang="en-US" sz="1500" dirty="0"/>
              <a:t>T</a:t>
            </a:r>
            <a:r>
              <a:rPr lang="en-US" sz="1500" dirty="0" smtClean="0"/>
              <a:t>ypes </a:t>
            </a:r>
            <a:r>
              <a:rPr lang="en-US" sz="1500" dirty="0"/>
              <a:t>and Triple Aim </a:t>
            </a:r>
            <a:r>
              <a:rPr lang="en-US" sz="1500" dirty="0" smtClean="0"/>
              <a:t>benefits</a:t>
            </a:r>
          </a:p>
          <a:p>
            <a:r>
              <a:rPr lang="en-US" sz="1500" b="1" dirty="0" smtClean="0"/>
              <a:t>Design of Services</a:t>
            </a:r>
          </a:p>
          <a:p>
            <a:r>
              <a:rPr lang="en-US" sz="1500" b="1" dirty="0" smtClean="0"/>
              <a:t>Value Propositions</a:t>
            </a:r>
            <a:r>
              <a:rPr lang="en-US" sz="1500" dirty="0" smtClean="0"/>
              <a:t>:  Pricing/Contracting/Co-Pays</a:t>
            </a:r>
            <a:endParaRPr lang="en-US" sz="15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157308" y="4413738"/>
            <a:ext cx="6504092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57308" y="2502789"/>
            <a:ext cx="6504092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6"/>
          <p:cNvSpPr txBox="1">
            <a:spLocks/>
          </p:cNvSpPr>
          <p:nvPr/>
        </p:nvSpPr>
        <p:spPr>
          <a:xfrm>
            <a:off x="2565400" y="1927126"/>
            <a:ext cx="2679700" cy="428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0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/>
              <a:buNone/>
            </a:pPr>
            <a:r>
              <a:rPr lang="en-US" sz="2000" b="1" dirty="0" smtClean="0"/>
              <a:t>Triple </a:t>
            </a:r>
            <a:r>
              <a:rPr lang="en-US" sz="2000" b="1" dirty="0" err="1" smtClean="0"/>
              <a:t>Lens</a:t>
            </a:r>
            <a:r>
              <a:rPr lang="en-US" sz="2000" b="1" baseline="30000" dirty="0" err="1" smtClean="0"/>
              <a:t>TM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384800" y="1804289"/>
            <a:ext cx="0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50932" y="2502790"/>
            <a:ext cx="0" cy="1910948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661400" y="2502790"/>
            <a:ext cx="0" cy="1910948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86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001388" y="4724691"/>
            <a:ext cx="1164386" cy="1663409"/>
            <a:chOff x="1" y="2945764"/>
            <a:chExt cx="1164386" cy="1663409"/>
          </a:xfrm>
        </p:grpSpPr>
        <p:sp>
          <p:nvSpPr>
            <p:cNvPr id="25" name="Chevron 24"/>
            <p:cNvSpPr/>
            <p:nvPr/>
          </p:nvSpPr>
          <p:spPr>
            <a:xfrm rot="5400000">
              <a:off x="-249511" y="3195276"/>
              <a:ext cx="1663409" cy="1164386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Chevron 4"/>
            <p:cNvSpPr/>
            <p:nvPr/>
          </p:nvSpPr>
          <p:spPr>
            <a:xfrm>
              <a:off x="1" y="3527957"/>
              <a:ext cx="1164386" cy="499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i="0" kern="1200" dirty="0" smtClean="0">
                  <a:latin typeface="Aleo Bold"/>
                  <a:cs typeface="Aleo Bold"/>
                </a:rPr>
                <a:t>Customer Plans of Action</a:t>
              </a:r>
              <a:endParaRPr lang="en-US" sz="1400" b="0" i="0" kern="1200" dirty="0">
                <a:latin typeface="Aleo Bold"/>
                <a:cs typeface="Aleo Bold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01389" y="3378454"/>
            <a:ext cx="1164386" cy="1663409"/>
            <a:chOff x="1" y="1602462"/>
            <a:chExt cx="1164386" cy="1663409"/>
          </a:xfrm>
        </p:grpSpPr>
        <p:sp>
          <p:nvSpPr>
            <p:cNvPr id="22" name="Chevron 21"/>
            <p:cNvSpPr/>
            <p:nvPr/>
          </p:nvSpPr>
          <p:spPr>
            <a:xfrm rot="5400000">
              <a:off x="-249511" y="1851974"/>
              <a:ext cx="1663409" cy="116438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Chevron 4"/>
            <p:cNvSpPr/>
            <p:nvPr/>
          </p:nvSpPr>
          <p:spPr>
            <a:xfrm>
              <a:off x="1" y="2184655"/>
              <a:ext cx="1164386" cy="499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b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i="0" kern="1200" dirty="0" smtClean="0">
                  <a:latin typeface="Aleo Bold"/>
                  <a:cs typeface="Aleo Bold"/>
                </a:rPr>
                <a:t>US Launch Strategy</a:t>
              </a:r>
              <a:endParaRPr lang="en-US" sz="1400" b="0" i="0" kern="1200" dirty="0">
                <a:latin typeface="Aleo Bold"/>
                <a:cs typeface="Aleo Bold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01389" y="2020189"/>
            <a:ext cx="1164386" cy="1663409"/>
            <a:chOff x="1" y="250693"/>
            <a:chExt cx="1164386" cy="1663409"/>
          </a:xfrm>
        </p:grpSpPr>
        <p:sp>
          <p:nvSpPr>
            <p:cNvPr id="19" name="Chevron 18"/>
            <p:cNvSpPr/>
            <p:nvPr/>
          </p:nvSpPr>
          <p:spPr>
            <a:xfrm rot="5400000">
              <a:off x="-249511" y="500205"/>
              <a:ext cx="1663409" cy="1164386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1" y="832886"/>
              <a:ext cx="1164386" cy="499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b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i="0" kern="1200" dirty="0" smtClean="0">
                  <a:solidFill>
                    <a:schemeClr val="bg1"/>
                  </a:solidFill>
                  <a:latin typeface="Aleo Bold"/>
                  <a:cs typeface="Aleo Bold"/>
                </a:rPr>
                <a:t>Brand Development</a:t>
              </a:r>
              <a:endParaRPr lang="en-US" sz="1400" b="0" i="0" kern="1200" dirty="0">
                <a:solidFill>
                  <a:schemeClr val="bg1"/>
                </a:solidFill>
                <a:latin typeface="Aleo Bold"/>
                <a:cs typeface="Aleo Bold"/>
              </a:endParaRPr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insights </a:t>
            </a:r>
            <a:r>
              <a:rPr lang="en-US" dirty="0"/>
              <a:t>informs critical launch </a:t>
            </a:r>
            <a:r>
              <a:rPr lang="en-US" dirty="0" smtClean="0"/>
              <a:t>Decisions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</a:t>
            </a:r>
            <a:r>
              <a:rPr lang="en-US" dirty="0" err="1" smtClean="0"/>
              <a:t>Lens</a:t>
            </a:r>
            <a:r>
              <a:rPr lang="en-US" sz="3200" baseline="30000" dirty="0" err="1" smtClean="0"/>
              <a:t>TM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2182437" y="2076467"/>
            <a:ext cx="3456363" cy="938173"/>
          </a:xfrm>
        </p:spPr>
        <p:txBody>
          <a:bodyPr>
            <a:noAutofit/>
          </a:bodyPr>
          <a:lstStyle/>
          <a:p>
            <a:pPr lvl="0"/>
            <a:r>
              <a:rPr lang="en-US" sz="1200" dirty="0"/>
              <a:t>Value-Based Payment </a:t>
            </a:r>
            <a:r>
              <a:rPr lang="en-US" sz="1200" dirty="0" smtClean="0"/>
              <a:t>Analysis</a:t>
            </a:r>
          </a:p>
          <a:p>
            <a:pPr lvl="0"/>
            <a:r>
              <a:rPr lang="en-US" sz="1200" dirty="0"/>
              <a:t>Doctor-Patient Interaction</a:t>
            </a:r>
          </a:p>
          <a:p>
            <a:pPr lvl="0"/>
            <a:r>
              <a:rPr lang="en-US" sz="1200" dirty="0"/>
              <a:t>Willingness to </a:t>
            </a:r>
            <a:r>
              <a:rPr lang="en-US" sz="1200" dirty="0" smtClean="0"/>
              <a:t>Pay</a:t>
            </a:r>
            <a:endParaRPr lang="en-US" sz="1200" dirty="0"/>
          </a:p>
          <a:p>
            <a:pPr lvl="0"/>
            <a:r>
              <a:rPr lang="en-US" sz="1200" dirty="0"/>
              <a:t>Triple </a:t>
            </a:r>
            <a:r>
              <a:rPr lang="en-US" sz="1200" dirty="0" err="1"/>
              <a:t>Lens</a:t>
            </a:r>
            <a:r>
              <a:rPr lang="en-US" sz="1200" baseline="30000" dirty="0" err="1"/>
              <a:t>TM</a:t>
            </a:r>
            <a:r>
              <a:rPr lang="en-US" sz="1200" dirty="0"/>
              <a:t> Patient </a:t>
            </a:r>
            <a:r>
              <a:rPr lang="en-US" sz="1200" dirty="0" smtClean="0"/>
              <a:t>Analysis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C7728-2B56-1F4A-A7C2-88B4029F6FA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9" name="Content Placeholder 26"/>
          <p:cNvSpPr txBox="1">
            <a:spLocks/>
          </p:cNvSpPr>
          <p:nvPr/>
        </p:nvSpPr>
        <p:spPr>
          <a:xfrm>
            <a:off x="6212569" y="1508026"/>
            <a:ext cx="1746097" cy="4287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0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/>
              <a:buNone/>
            </a:pPr>
            <a:r>
              <a:rPr lang="en-US" b="1" dirty="0" smtClean="0"/>
              <a:t>Inform</a:t>
            </a:r>
            <a:endParaRPr lang="en-US" b="1" dirty="0"/>
          </a:p>
        </p:txBody>
      </p:sp>
      <p:sp>
        <p:nvSpPr>
          <p:cNvPr id="32" name="Content Placeholder 30"/>
          <p:cNvSpPr txBox="1">
            <a:spLocks/>
          </p:cNvSpPr>
          <p:nvPr/>
        </p:nvSpPr>
        <p:spPr>
          <a:xfrm>
            <a:off x="2258637" y="3412322"/>
            <a:ext cx="3126163" cy="938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0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400" dirty="0"/>
              <a:t>Organized Customer </a:t>
            </a:r>
            <a:r>
              <a:rPr lang="en-US" sz="1400" dirty="0" smtClean="0"/>
              <a:t>Insights</a:t>
            </a:r>
          </a:p>
          <a:p>
            <a:pPr lvl="0"/>
            <a:r>
              <a:rPr lang="en-US" sz="1400" dirty="0" smtClean="0"/>
              <a:t>Local Market Analysis to understand key similarities and differences</a:t>
            </a:r>
            <a:endParaRPr lang="en-US" sz="1400" dirty="0"/>
          </a:p>
        </p:txBody>
      </p:sp>
      <p:sp>
        <p:nvSpPr>
          <p:cNvPr id="33" name="Content Placeholder 30"/>
          <p:cNvSpPr txBox="1">
            <a:spLocks/>
          </p:cNvSpPr>
          <p:nvPr/>
        </p:nvSpPr>
        <p:spPr>
          <a:xfrm>
            <a:off x="2258637" y="4778390"/>
            <a:ext cx="3126163" cy="938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0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400" dirty="0" smtClean="0"/>
              <a:t>Account and Customer </a:t>
            </a:r>
            <a:r>
              <a:rPr lang="en-US" sz="1400" dirty="0"/>
              <a:t>P</a:t>
            </a:r>
            <a:r>
              <a:rPr lang="en-US" sz="1400" dirty="0" smtClean="0"/>
              <a:t>lanning</a:t>
            </a:r>
            <a:endParaRPr lang="en-US" sz="1400" dirty="0"/>
          </a:p>
        </p:txBody>
      </p:sp>
      <p:sp>
        <p:nvSpPr>
          <p:cNvPr id="34" name="Content Placeholder 30"/>
          <p:cNvSpPr txBox="1">
            <a:spLocks/>
          </p:cNvSpPr>
          <p:nvPr/>
        </p:nvSpPr>
        <p:spPr>
          <a:xfrm>
            <a:off x="5384800" y="2089167"/>
            <a:ext cx="3351743" cy="938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0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Studies: Well-defined patient types and Triple Aim </a:t>
            </a:r>
            <a:r>
              <a:rPr lang="en-US" sz="1500" dirty="0" smtClean="0"/>
              <a:t>benefits</a:t>
            </a:r>
          </a:p>
          <a:p>
            <a:r>
              <a:rPr lang="en-US" sz="1500" dirty="0" smtClean="0"/>
              <a:t>Design </a:t>
            </a:r>
            <a:r>
              <a:rPr lang="en-US" sz="1500" smtClean="0"/>
              <a:t>of services</a:t>
            </a:r>
            <a:endParaRPr lang="en-US" sz="1500" dirty="0"/>
          </a:p>
        </p:txBody>
      </p:sp>
      <p:sp>
        <p:nvSpPr>
          <p:cNvPr id="35" name="Content Placeholder 30"/>
          <p:cNvSpPr txBox="1">
            <a:spLocks/>
          </p:cNvSpPr>
          <p:nvPr/>
        </p:nvSpPr>
        <p:spPr>
          <a:xfrm>
            <a:off x="5384800" y="3412322"/>
            <a:ext cx="3351743" cy="938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0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400" dirty="0" smtClean="0"/>
              <a:t>Patient</a:t>
            </a:r>
            <a:r>
              <a:rPr lang="en-US" sz="1400" dirty="0"/>
              <a:t>-Centered Narrative and Message Development</a:t>
            </a:r>
          </a:p>
          <a:p>
            <a:pPr lvl="0"/>
            <a:r>
              <a:rPr lang="en-US" sz="1400" dirty="0"/>
              <a:t>Relevant Menu of Tools and Services</a:t>
            </a:r>
          </a:p>
        </p:txBody>
      </p:sp>
      <p:sp>
        <p:nvSpPr>
          <p:cNvPr id="36" name="Content Placeholder 30"/>
          <p:cNvSpPr txBox="1">
            <a:spLocks/>
          </p:cNvSpPr>
          <p:nvPr/>
        </p:nvSpPr>
        <p:spPr>
          <a:xfrm>
            <a:off x="5384800" y="4511690"/>
            <a:ext cx="3351743" cy="938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0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1400" dirty="0" smtClean="0"/>
          </a:p>
          <a:p>
            <a:pPr lvl="0"/>
            <a:r>
              <a:rPr lang="en-US" sz="1400" dirty="0" smtClean="0"/>
              <a:t>Customer Prioritization and Identification of Collaboration Opportunities</a:t>
            </a:r>
            <a:endParaRPr lang="en-US" sz="14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157308" y="3092938"/>
            <a:ext cx="6504092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57308" y="2020189"/>
            <a:ext cx="6504092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6"/>
          <p:cNvSpPr txBox="1">
            <a:spLocks/>
          </p:cNvSpPr>
          <p:nvPr/>
        </p:nvSpPr>
        <p:spPr>
          <a:xfrm>
            <a:off x="3308503" y="1508026"/>
            <a:ext cx="1288897" cy="4287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4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20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75000"/>
              <a:buFont typeface="Courier New"/>
              <a:buChar char="o"/>
              <a:defRPr sz="1800" b="0" i="0" kern="1200" normalizeH="0" baseline="0">
                <a:solidFill>
                  <a:srgbClr val="656567"/>
                </a:solidFill>
                <a:latin typeface="Quattrocento Sans"/>
                <a:ea typeface="+mn-ea"/>
                <a:cs typeface="Quattrocento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/>
              <a:buNone/>
            </a:pPr>
            <a:r>
              <a:rPr lang="en-US" b="1" dirty="0" smtClean="0"/>
              <a:t>Insights</a:t>
            </a:r>
            <a:endParaRPr lang="en-US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384800" y="1804289"/>
            <a:ext cx="0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157308" y="3385292"/>
            <a:ext cx="6504092" cy="0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157308" y="4454062"/>
            <a:ext cx="6504092" cy="0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157308" y="4724691"/>
            <a:ext cx="6504092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157308" y="5797440"/>
            <a:ext cx="6504092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50932" y="2020190"/>
            <a:ext cx="0" cy="1072748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350932" y="3378454"/>
            <a:ext cx="0" cy="1072748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350932" y="4724691"/>
            <a:ext cx="0" cy="1072748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661399" y="2020190"/>
            <a:ext cx="0" cy="1072748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8661399" y="3386922"/>
            <a:ext cx="0" cy="1072748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8661399" y="4719710"/>
            <a:ext cx="0" cy="1072748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66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93621" y="1108390"/>
            <a:ext cx="8342922" cy="313834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informING</a:t>
            </a:r>
            <a:r>
              <a:rPr lang="en-US" dirty="0" smtClean="0"/>
              <a:t> strategic </a:t>
            </a:r>
            <a:r>
              <a:rPr lang="en-US" dirty="0" err="1" smtClean="0"/>
              <a:t>choiceS</a:t>
            </a:r>
            <a:r>
              <a:rPr lang="en-US" dirty="0" smtClean="0"/>
              <a:t> throughout product development and launch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</a:t>
            </a:r>
            <a:r>
              <a:rPr lang="en-US" dirty="0" err="1" smtClean="0"/>
              <a:t>Lens</a:t>
            </a:r>
            <a:r>
              <a:rPr lang="en-US" baseline="30000" dirty="0" err="1" smtClean="0"/>
              <a:t>TM</a:t>
            </a: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41178"/>
              </p:ext>
            </p:extLst>
          </p:nvPr>
        </p:nvGraphicFramePr>
        <p:xfrm>
          <a:off x="584200" y="1557867"/>
          <a:ext cx="8051799" cy="461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C7728-2B56-1F4A-A7C2-88B4029F6FA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5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2/3 of launches fail to meet pre-launch expectations</a:t>
            </a:r>
            <a:r>
              <a:rPr lang="en-US" sz="3600" dirty="0" smtClean="0"/>
              <a:t>*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1700" dirty="0" smtClean="0"/>
              <a:t>* McKinsey analysis, Beyond the Storm, Launch Excellence in the New Normal</a:t>
            </a:r>
            <a:br>
              <a:rPr lang="en-US" sz="1700" dirty="0" smtClean="0"/>
            </a:br>
            <a:r>
              <a:rPr lang="en-US" sz="1700" dirty="0"/>
              <a:t/>
            </a:r>
            <a:br>
              <a:rPr lang="en-US" sz="1700" dirty="0"/>
            </a:b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4400" dirty="0" smtClean="0"/>
              <a:t>Declining returns on marketing investments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Declining access to customers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C7728-2B56-1F4A-A7C2-88B4029F6F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0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Healthcare delivery and payment Transformations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Rapidly Changing US Market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409707F-6D9C-447E-A2FE-DBC17E88008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62593" y="1862667"/>
            <a:ext cx="6628340" cy="482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50" dirty="0" smtClean="0">
                <a:solidFill>
                  <a:schemeClr val="tx2"/>
                </a:solidFill>
                <a:latin typeface="Quattrocento Sans"/>
                <a:cs typeface="Quattrocento Sans"/>
              </a:rPr>
              <a:t>Patient-Centered and Value-Based</a:t>
            </a:r>
            <a:endParaRPr lang="en-US" sz="2400" b="1" spc="50" dirty="0">
              <a:solidFill>
                <a:schemeClr val="tx2"/>
              </a:solidFill>
              <a:latin typeface="Quattrocento Sans"/>
              <a:cs typeface="Quattrocento Sans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b="-11944"/>
          <a:stretch/>
        </p:blipFill>
        <p:spPr>
          <a:xfrm>
            <a:off x="393622" y="2387600"/>
            <a:ext cx="8750378" cy="420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72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Patient-centered healthcare occurs when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… patients and physicians are jointly accountable for 	making educated decisions (shared-decision making)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….that marry a physician’s understanding of the most 		relevant clinical evidence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….with a patient’s values, beliefs, and preferences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definition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Patient-Centered Healthcare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C7728-2B56-1F4A-A7C2-88B4029F6FA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2405" y="1002441"/>
            <a:ext cx="8755262" cy="313834"/>
          </a:xfrm>
        </p:spPr>
        <p:txBody>
          <a:bodyPr/>
          <a:lstStyle/>
          <a:p>
            <a:r>
              <a:rPr lang="en-US" dirty="0" smtClean="0"/>
              <a:t>Critical to understand All influences on </a:t>
            </a:r>
            <a:r>
              <a:rPr lang="en-US" dirty="0" err="1" smtClean="0"/>
              <a:t>rx</a:t>
            </a:r>
            <a:r>
              <a:rPr lang="en-US" dirty="0" smtClean="0"/>
              <a:t> utilization and outcomes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3705" y="438704"/>
            <a:ext cx="8517138" cy="593654"/>
          </a:xfrm>
        </p:spPr>
        <p:txBody>
          <a:bodyPr/>
          <a:lstStyle/>
          <a:p>
            <a:r>
              <a:rPr lang="en-US" sz="2800" dirty="0" smtClean="0"/>
              <a:t>Patient-Centered, Value-Based Market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C7728-2B56-1F4A-A7C2-88B4029F6FA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0111" y="2593116"/>
            <a:ext cx="2786296" cy="2163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0068" y="1936474"/>
            <a:ext cx="1640283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 spc="50" dirty="0" smtClean="0">
                <a:solidFill>
                  <a:srgbClr val="FFFFFF"/>
                </a:solidFill>
                <a:latin typeface="Aleo Bold"/>
                <a:cs typeface="Aleo Bold"/>
              </a:rPr>
              <a:t>Payers</a:t>
            </a:r>
            <a:r>
              <a:rPr lang="en-US" b="1" spc="50" dirty="0" smtClean="0">
                <a:solidFill>
                  <a:srgbClr val="FFFFFF"/>
                </a:solidFill>
                <a:latin typeface="Quattrocento Sans"/>
                <a:cs typeface="Quattrocento Sans"/>
              </a:rPr>
              <a:t> </a:t>
            </a:r>
          </a:p>
          <a:p>
            <a:r>
              <a:rPr lang="en-US" b="1" spc="50" dirty="0" smtClean="0">
                <a:solidFill>
                  <a:srgbClr val="FFFFFF"/>
                </a:solidFill>
                <a:latin typeface="Aleo Bold"/>
                <a:cs typeface="Aleo Bold"/>
              </a:rPr>
              <a:t>Health Plans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3806" y="4893468"/>
            <a:ext cx="992579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spc="50" dirty="0" smtClean="0">
                <a:solidFill>
                  <a:srgbClr val="FFFFFF"/>
                </a:solidFill>
                <a:latin typeface="Aleo Regular"/>
                <a:cs typeface="Aleo Regular"/>
              </a:rPr>
              <a:t>Patient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8872" y="1880134"/>
            <a:ext cx="125128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spc="50" dirty="0" smtClean="0">
                <a:solidFill>
                  <a:schemeClr val="bg1"/>
                </a:solidFill>
                <a:latin typeface="Aleo Bold"/>
                <a:cs typeface="Aleo Bold"/>
              </a:rPr>
              <a:t>Providers</a:t>
            </a:r>
          </a:p>
          <a:p>
            <a:r>
              <a:rPr lang="en-US" b="1" spc="50" dirty="0" smtClean="0">
                <a:solidFill>
                  <a:schemeClr val="bg1"/>
                </a:solidFill>
                <a:latin typeface="Aleo Bold"/>
                <a:cs typeface="Aleo Bold"/>
              </a:rPr>
              <a:t>HCPs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5745" y="1896213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EC90D"/>
                </a:solidFill>
                <a:latin typeface="Quattrocento Sans"/>
                <a:cs typeface="Quattrocento Sans"/>
              </a:rPr>
              <a:t>VALUE-BASED</a:t>
            </a:r>
          </a:p>
          <a:p>
            <a:pPr algn="ctr"/>
            <a:r>
              <a:rPr lang="en-US" sz="1400" b="1" dirty="0" smtClean="0">
                <a:solidFill>
                  <a:srgbClr val="FEC90D"/>
                </a:solidFill>
                <a:latin typeface="Quattrocento Sans"/>
                <a:cs typeface="Quattrocento Sans"/>
              </a:rPr>
              <a:t>PAYMENT</a:t>
            </a:r>
            <a:endParaRPr lang="en-US" sz="1400" b="1" dirty="0">
              <a:solidFill>
                <a:srgbClr val="FEC90D"/>
              </a:solidFill>
              <a:latin typeface="Quattrocento Sans"/>
              <a:cs typeface="Quattrocento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1072" y="3394432"/>
            <a:ext cx="22919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EC90D"/>
                </a:solidFill>
                <a:latin typeface="Quattrocento Sans"/>
                <a:cs typeface="Quattrocento Sans"/>
              </a:rPr>
              <a:t>CARE COORDINATION</a:t>
            </a:r>
          </a:p>
          <a:p>
            <a:pPr algn="ctr"/>
            <a:r>
              <a:rPr lang="en-US" sz="1400" b="1" dirty="0" smtClean="0">
                <a:solidFill>
                  <a:srgbClr val="FEC90D"/>
                </a:solidFill>
                <a:latin typeface="Quattrocento Sans"/>
                <a:cs typeface="Quattrocento Sans"/>
              </a:rPr>
              <a:t>SHARED DECISION</a:t>
            </a:r>
          </a:p>
          <a:p>
            <a:pPr algn="ctr"/>
            <a:r>
              <a:rPr lang="en-US" sz="1400" b="1" dirty="0" smtClean="0">
                <a:solidFill>
                  <a:srgbClr val="FEC90D"/>
                </a:solidFill>
                <a:latin typeface="Quattrocento Sans"/>
                <a:cs typeface="Quattrocento Sans"/>
              </a:rPr>
              <a:t>MAKING</a:t>
            </a:r>
            <a:endParaRPr lang="en-US" sz="1400" b="1" dirty="0">
              <a:solidFill>
                <a:srgbClr val="FEC90D"/>
              </a:solidFill>
              <a:latin typeface="Quattrocento Sans"/>
              <a:cs typeface="Quattrocento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8187" y="3551188"/>
            <a:ext cx="1123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EC90D"/>
                </a:solidFill>
                <a:latin typeface="Quattrocento Sans"/>
                <a:cs typeface="Quattrocento Sans"/>
              </a:rPr>
              <a:t>OOP COSTS</a:t>
            </a:r>
          </a:p>
          <a:p>
            <a:pPr algn="ctr"/>
            <a:r>
              <a:rPr lang="en-US" sz="1400" b="1" dirty="0" smtClean="0">
                <a:solidFill>
                  <a:srgbClr val="FEC90D"/>
                </a:solidFill>
                <a:latin typeface="Quattrocento Sans"/>
                <a:cs typeface="Quattrocento Sans"/>
              </a:rPr>
              <a:t>CO-PAYS</a:t>
            </a:r>
            <a:endParaRPr lang="en-US" sz="1400" b="1" dirty="0">
              <a:solidFill>
                <a:srgbClr val="FEC90D"/>
              </a:solidFill>
              <a:latin typeface="Quattrocento Sans"/>
              <a:cs typeface="Quattrocento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3533" y="1596352"/>
            <a:ext cx="20404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B003E"/>
                </a:solidFill>
                <a:latin typeface="Quattrocento Sans"/>
                <a:cs typeface="Quattrocento Sans"/>
              </a:rPr>
              <a:t>Integrated Delivery Networks</a:t>
            </a:r>
          </a:p>
          <a:p>
            <a:r>
              <a:rPr lang="en-US" sz="1400" dirty="0">
                <a:solidFill>
                  <a:srgbClr val="0B003E"/>
                </a:solidFill>
                <a:latin typeface="Quattrocento Sans"/>
                <a:cs typeface="Quattrocento Sans"/>
              </a:rPr>
              <a:t>Hospitals</a:t>
            </a:r>
          </a:p>
          <a:p>
            <a:r>
              <a:rPr lang="en-US" sz="1400" dirty="0">
                <a:solidFill>
                  <a:srgbClr val="0B003E"/>
                </a:solidFill>
                <a:latin typeface="Quattrocento Sans"/>
                <a:cs typeface="Quattrocento Sans"/>
              </a:rPr>
              <a:t>Group Practices</a:t>
            </a:r>
          </a:p>
          <a:p>
            <a:r>
              <a:rPr lang="en-US" sz="1400" dirty="0" smtClean="0">
                <a:solidFill>
                  <a:srgbClr val="0B003E"/>
                </a:solidFill>
                <a:latin typeface="Quattrocento Sans"/>
                <a:cs typeface="Quattrocento Sans"/>
              </a:rPr>
              <a:t>ACOs</a:t>
            </a:r>
            <a:endParaRPr lang="en-US" sz="1400" dirty="0">
              <a:solidFill>
                <a:srgbClr val="0B003E"/>
              </a:solidFill>
              <a:latin typeface="Quattrocento Sans"/>
              <a:cs typeface="Quattrocento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305" y="1959177"/>
            <a:ext cx="124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B003E"/>
                </a:solidFill>
                <a:latin typeface="Quattrocento Sans"/>
                <a:cs typeface="Quattrocento Sans"/>
              </a:rPr>
              <a:t>Government</a:t>
            </a:r>
          </a:p>
          <a:p>
            <a:pPr algn="r"/>
            <a:r>
              <a:rPr lang="en-US" sz="1400" dirty="0" smtClean="0">
                <a:solidFill>
                  <a:srgbClr val="0B003E"/>
                </a:solidFill>
                <a:latin typeface="Quattrocento Sans"/>
                <a:cs typeface="Quattrocento Sans"/>
              </a:rPr>
              <a:t>Employers</a:t>
            </a:r>
            <a:endParaRPr lang="en-US" sz="1400" dirty="0">
              <a:solidFill>
                <a:srgbClr val="0B003E"/>
              </a:solidFill>
              <a:latin typeface="Quattrocento Sans"/>
              <a:cs typeface="Quattrocento San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78187" y="5448300"/>
            <a:ext cx="4961967" cy="7493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Willingness to pay and adhere to treatment</a:t>
            </a:r>
          </a:p>
          <a:p>
            <a:pPr algn="ctr"/>
            <a:r>
              <a:rPr lang="en-US" dirty="0" smtClean="0"/>
              <a:t>Real world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0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Healthcare delivery and payment Transformations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3621" y="349803"/>
            <a:ext cx="8342922" cy="593654"/>
          </a:xfrm>
        </p:spPr>
        <p:txBody>
          <a:bodyPr/>
          <a:lstStyle/>
          <a:p>
            <a:r>
              <a:rPr lang="en-US" sz="3200" dirty="0" smtClean="0"/>
              <a:t>Implications for Pharmaceutical Industry</a:t>
            </a:r>
            <a:endParaRPr lang="en-US" sz="32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409707F-6D9C-447E-A2FE-DBC17E88008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b="-11944"/>
          <a:stretch/>
        </p:blipFill>
        <p:spPr>
          <a:xfrm>
            <a:off x="0" y="1405290"/>
            <a:ext cx="9144000" cy="38017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5477941" y="4931835"/>
            <a:ext cx="2650066" cy="516467"/>
          </a:xfrm>
          <a:prstGeom prst="roundRect">
            <a:avLst/>
          </a:prstGeom>
          <a:solidFill>
            <a:srgbClr val="0C003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At risk for real world outcomes</a:t>
            </a:r>
          </a:p>
          <a:p>
            <a:pPr algn="ctr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5477941" y="4229100"/>
            <a:ext cx="2650066" cy="482420"/>
          </a:xfrm>
          <a:prstGeom prst="roundRect">
            <a:avLst/>
          </a:prstGeom>
          <a:solidFill>
            <a:srgbClr val="0C003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Well-defined populations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0768" y="4216400"/>
            <a:ext cx="2891433" cy="495120"/>
          </a:xfrm>
          <a:prstGeom prst="roundRect">
            <a:avLst/>
          </a:prstGeom>
          <a:solidFill>
            <a:srgbClr val="0C003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Disease focus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0769" y="5585207"/>
            <a:ext cx="2891434" cy="722470"/>
          </a:xfrm>
          <a:prstGeom prst="roundRect">
            <a:avLst/>
          </a:prstGeom>
          <a:solidFill>
            <a:srgbClr val="0C003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“Push” model to payers, providers, physicians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77940" y="5564779"/>
            <a:ext cx="2650067" cy="791571"/>
          </a:xfrm>
          <a:prstGeom prst="roundRect">
            <a:avLst/>
          </a:prstGeom>
          <a:solidFill>
            <a:srgbClr val="0C003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Alignment, co-development and collaboration with customers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0769" y="4931834"/>
            <a:ext cx="2891434" cy="516467"/>
          </a:xfrm>
          <a:prstGeom prst="roundRect">
            <a:avLst/>
          </a:prstGeom>
          <a:solidFill>
            <a:srgbClr val="0C003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Paid </a:t>
            </a:r>
            <a:r>
              <a:rPr lang="en-US" sz="1400" dirty="0"/>
              <a:t>for pills/volume </a:t>
            </a:r>
            <a:r>
              <a:rPr lang="en-US" sz="1400" dirty="0" smtClean="0"/>
              <a:t>discounts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891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entagon 38"/>
          <p:cNvSpPr/>
          <p:nvPr/>
        </p:nvSpPr>
        <p:spPr>
          <a:xfrm>
            <a:off x="4605875" y="4815623"/>
            <a:ext cx="2847860" cy="1000052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Pentagon 37"/>
          <p:cNvSpPr/>
          <p:nvPr/>
        </p:nvSpPr>
        <p:spPr>
          <a:xfrm>
            <a:off x="1282700" y="1801197"/>
            <a:ext cx="2373734" cy="1046913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Pentagon 36"/>
          <p:cNvSpPr/>
          <p:nvPr/>
        </p:nvSpPr>
        <p:spPr>
          <a:xfrm>
            <a:off x="2053167" y="3297768"/>
            <a:ext cx="2708167" cy="1057188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Product development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Key Insights Often Lag…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C7728-2B56-1F4A-A7C2-88B4029F6FA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9" name="Picture 18" descr="Brett_Icon_Healthc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3" y="2076733"/>
            <a:ext cx="436032" cy="4525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49400" y="2021700"/>
            <a:ext cx="165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B003E"/>
                </a:solidFill>
                <a:latin typeface="Quattrocento Sans"/>
                <a:cs typeface="Quattrocento Sans"/>
              </a:rPr>
              <a:t>Clinical</a:t>
            </a:r>
          </a:p>
          <a:p>
            <a:r>
              <a:rPr lang="en-US" sz="1600" b="1" dirty="0" smtClean="0">
                <a:solidFill>
                  <a:srgbClr val="0B003E"/>
                </a:solidFill>
                <a:latin typeface="Quattrocento Sans"/>
                <a:cs typeface="Quattrocento Sans"/>
              </a:rPr>
              <a:t>Insights</a:t>
            </a:r>
            <a:endParaRPr lang="en-US" sz="1600" b="1" dirty="0">
              <a:solidFill>
                <a:srgbClr val="0B003E"/>
              </a:solidFill>
              <a:latin typeface="Quattrocento Sans"/>
              <a:cs typeface="Quattrocento Sans"/>
            </a:endParaRPr>
          </a:p>
        </p:txBody>
      </p:sp>
      <p:pic>
        <p:nvPicPr>
          <p:cNvPr id="23" name="Picture 22" descr="Brett_Icon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53" y="3603982"/>
            <a:ext cx="499533" cy="4335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108200" y="3611608"/>
            <a:ext cx="19812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Quattrocento Sans"/>
                <a:cs typeface="Quattrocento Sans"/>
              </a:rPr>
              <a:t>Market Access</a:t>
            </a:r>
          </a:p>
          <a:p>
            <a:r>
              <a:rPr lang="en-US" sz="1600" b="1" dirty="0" smtClean="0">
                <a:latin typeface="Quattrocento Sans"/>
                <a:cs typeface="Quattrocento Sans"/>
              </a:rPr>
              <a:t>Insights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45567" y="4896058"/>
            <a:ext cx="193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B003E"/>
                </a:solidFill>
                <a:latin typeface="Quattrocento Sans"/>
                <a:cs typeface="Quattrocento Sans"/>
              </a:rPr>
              <a:t>Patient</a:t>
            </a:r>
          </a:p>
          <a:p>
            <a:r>
              <a:rPr lang="en-US" sz="1600" b="1" dirty="0" smtClean="0">
                <a:solidFill>
                  <a:srgbClr val="0B003E"/>
                </a:solidFill>
                <a:latin typeface="Quattrocento Sans"/>
                <a:cs typeface="Quattrocento Sans"/>
              </a:rPr>
              <a:t>Attitudinal &amp; Behavioral Insights</a:t>
            </a:r>
            <a:endParaRPr lang="en-US" sz="1600" b="1" dirty="0">
              <a:solidFill>
                <a:srgbClr val="0B003E"/>
              </a:solidFill>
              <a:latin typeface="Quattrocento Sans"/>
              <a:cs typeface="Quattrocento Sans"/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5359496" y="3605783"/>
            <a:ext cx="372352" cy="491062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5291674" y="3467321"/>
            <a:ext cx="491058" cy="195004"/>
          </a:xfrm>
          <a:prstGeom prst="triangle">
            <a:avLst>
              <a:gd name="adj" fmla="val 47810"/>
            </a:avLst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930" y="5111957"/>
            <a:ext cx="480378" cy="4064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097863" y="4101690"/>
            <a:ext cx="2870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Payers 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5874" y="1885862"/>
            <a:ext cx="643459" cy="68708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513663" y="2646064"/>
            <a:ext cx="2870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Healthcare Professionals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1907" y="4959556"/>
            <a:ext cx="736600" cy="736600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793182" y="3073397"/>
            <a:ext cx="7543800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93182" y="4639734"/>
            <a:ext cx="7543800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10858" y="5799956"/>
            <a:ext cx="2870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Patient</a:t>
            </a:r>
          </a:p>
        </p:txBody>
      </p:sp>
      <p:sp>
        <p:nvSpPr>
          <p:cNvPr id="24" name="Pentagon 23"/>
          <p:cNvSpPr/>
          <p:nvPr/>
        </p:nvSpPr>
        <p:spPr>
          <a:xfrm>
            <a:off x="6435833" y="2400300"/>
            <a:ext cx="2708167" cy="1196553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92900" y="2679697"/>
            <a:ext cx="19894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Quattrocento Sans"/>
                <a:cs typeface="Quattrocento Sans"/>
              </a:rPr>
              <a:t>Organized </a:t>
            </a:r>
          </a:p>
          <a:p>
            <a:r>
              <a:rPr lang="en-US" sz="1600" b="1" dirty="0" smtClean="0">
                <a:latin typeface="Quattrocento Sans"/>
                <a:cs typeface="Quattrocento Sans"/>
              </a:rPr>
              <a:t>Providers</a:t>
            </a:r>
          </a:p>
        </p:txBody>
      </p:sp>
      <p:pic>
        <p:nvPicPr>
          <p:cNvPr id="27" name="Picture 26" descr="Brett_Icon_Healthc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3" y="2533933"/>
            <a:ext cx="436032" cy="452501"/>
          </a:xfrm>
          <a:prstGeom prst="rect">
            <a:avLst/>
          </a:prstGeom>
        </p:spPr>
      </p:pic>
      <p:pic>
        <p:nvPicPr>
          <p:cNvPr id="28" name="Picture 27" descr="Brett_Icon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53" y="3045182"/>
            <a:ext cx="499533" cy="43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8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entagon 38"/>
          <p:cNvSpPr/>
          <p:nvPr/>
        </p:nvSpPr>
        <p:spPr>
          <a:xfrm>
            <a:off x="948267" y="4815623"/>
            <a:ext cx="2708167" cy="1000052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Pentagon 37"/>
          <p:cNvSpPr/>
          <p:nvPr/>
        </p:nvSpPr>
        <p:spPr>
          <a:xfrm>
            <a:off x="948267" y="3312497"/>
            <a:ext cx="2708167" cy="1046913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Pentagon 36"/>
          <p:cNvSpPr/>
          <p:nvPr/>
        </p:nvSpPr>
        <p:spPr>
          <a:xfrm>
            <a:off x="948267" y="1761068"/>
            <a:ext cx="2708167" cy="1057188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Go to market resources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Strategies &amp; Resources Deployed in Silos…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C7728-2B56-1F4A-A7C2-88B4029F6FA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9" name="Picture 18" descr="Brett_Icon_Healthc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3" y="3588033"/>
            <a:ext cx="436032" cy="4525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41400" y="3520300"/>
            <a:ext cx="165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B003E"/>
                </a:solidFill>
                <a:latin typeface="Quattrocento Sans"/>
                <a:cs typeface="Quattrocento Sans"/>
              </a:rPr>
              <a:t>Medical</a:t>
            </a:r>
          </a:p>
          <a:p>
            <a:r>
              <a:rPr lang="en-US" sz="1600" b="1" dirty="0" smtClean="0">
                <a:solidFill>
                  <a:srgbClr val="0B003E"/>
                </a:solidFill>
                <a:latin typeface="Quattrocento Sans"/>
                <a:cs typeface="Quattrocento Sans"/>
              </a:rPr>
              <a:t>Detailing Representatives</a:t>
            </a:r>
            <a:endParaRPr lang="en-US" sz="1600" b="1" dirty="0">
              <a:solidFill>
                <a:srgbClr val="0B003E"/>
              </a:solidFill>
              <a:latin typeface="Quattrocento Sans"/>
              <a:cs typeface="Quattrocento Sans"/>
            </a:endParaRPr>
          </a:p>
        </p:txBody>
      </p:sp>
      <p:pic>
        <p:nvPicPr>
          <p:cNvPr id="23" name="Picture 22" descr="Brett_Icon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53" y="2067282"/>
            <a:ext cx="499533" cy="4335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1400" y="1884408"/>
            <a:ext cx="198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Quattrocento Sans"/>
                <a:cs typeface="Quattrocento Sans"/>
              </a:rPr>
              <a:t>Account Execs</a:t>
            </a:r>
          </a:p>
          <a:p>
            <a:r>
              <a:rPr lang="en-US" sz="1600" b="1" dirty="0" smtClean="0">
                <a:latin typeface="Quattrocento Sans"/>
                <a:cs typeface="Quattrocento Sans"/>
              </a:rPr>
              <a:t>Medical</a:t>
            </a:r>
          </a:p>
          <a:p>
            <a:r>
              <a:rPr lang="en-US" sz="1600" b="1" dirty="0">
                <a:latin typeface="Quattrocento Sans"/>
                <a:cs typeface="Quattrocento Sans"/>
              </a:rPr>
              <a:t>O</a:t>
            </a:r>
            <a:r>
              <a:rPr lang="en-US" sz="1600" b="1" dirty="0" smtClean="0">
                <a:latin typeface="Quattrocento Sans"/>
                <a:cs typeface="Quattrocento Sans"/>
              </a:rPr>
              <a:t>utcomes Research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1400" y="5137358"/>
            <a:ext cx="165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B003E"/>
                </a:solidFill>
                <a:latin typeface="Quattrocento Sans"/>
                <a:cs typeface="Quattrocento Sans"/>
              </a:rPr>
              <a:t>DTC</a:t>
            </a:r>
            <a:endParaRPr lang="en-US" sz="1600" b="1" dirty="0">
              <a:solidFill>
                <a:srgbClr val="0B003E"/>
              </a:solidFill>
              <a:latin typeface="Quattrocento Sans"/>
              <a:cs typeface="Quattrocento Sans"/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4673696" y="2069083"/>
            <a:ext cx="372352" cy="491062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4605874" y="1930621"/>
            <a:ext cx="491058" cy="195004"/>
          </a:xfrm>
          <a:prstGeom prst="triangle">
            <a:avLst>
              <a:gd name="adj" fmla="val 47810"/>
            </a:avLst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319" y="5111957"/>
            <a:ext cx="482600" cy="4064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513663" y="2564990"/>
            <a:ext cx="2870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Administration &amp; Leadership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10866" y="1827880"/>
            <a:ext cx="19812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Courier New"/>
              <a:buChar char="o"/>
            </a:pPr>
            <a:r>
              <a:rPr lang="en-US" sz="14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Health Plans</a:t>
            </a:r>
          </a:p>
          <a:p>
            <a:pPr marL="285750" indent="-285750">
              <a:buSzPct val="80000"/>
              <a:buFont typeface="Courier New"/>
              <a:buChar char="o"/>
            </a:pPr>
            <a:r>
              <a:rPr lang="en-US" sz="14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IDNs</a:t>
            </a:r>
          </a:p>
          <a:p>
            <a:pPr marL="285750" indent="-285750">
              <a:buSzPct val="80000"/>
              <a:buFont typeface="Courier New"/>
              <a:buChar char="o"/>
            </a:pPr>
            <a:r>
              <a:rPr lang="en-US" sz="14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ACOs</a:t>
            </a:r>
          </a:p>
          <a:p>
            <a:pPr marL="285750" indent="-285750">
              <a:buSzPct val="80000"/>
              <a:buFont typeface="Courier New"/>
              <a:buChar char="o"/>
            </a:pPr>
            <a:r>
              <a:rPr lang="en-US" sz="14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Hospitals</a:t>
            </a:r>
          </a:p>
          <a:p>
            <a:pPr marL="285750" indent="-285750">
              <a:buSzPct val="80000"/>
              <a:buFont typeface="Courier New"/>
              <a:buChar char="o"/>
            </a:pPr>
            <a:r>
              <a:rPr lang="en-US" sz="14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Medical Groups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10866" y="3452568"/>
            <a:ext cx="2323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Courier New"/>
              <a:buChar char="o"/>
            </a:pPr>
            <a:r>
              <a:rPr lang="en-US" sz="14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Specialists</a:t>
            </a:r>
          </a:p>
          <a:p>
            <a:pPr marL="285750" indent="-285750">
              <a:buSzPct val="80000"/>
              <a:buFont typeface="Courier New"/>
              <a:buChar char="o"/>
            </a:pPr>
            <a:r>
              <a:rPr lang="en-US" sz="14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Primary Care</a:t>
            </a:r>
          </a:p>
          <a:p>
            <a:pPr marL="285750" indent="-285750">
              <a:buSzPct val="80000"/>
              <a:buFont typeface="Courier New"/>
              <a:buChar char="o"/>
            </a:pPr>
            <a:r>
              <a:rPr lang="en-US" sz="14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NPs/PAs/Staff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10866" y="5137358"/>
            <a:ext cx="198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Courier New"/>
              <a:buChar char="o"/>
            </a:pPr>
            <a:r>
              <a:rPr lang="en-US" sz="14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Patient Type 1</a:t>
            </a:r>
          </a:p>
          <a:p>
            <a:pPr marL="285750" indent="-285750">
              <a:buSzPct val="80000"/>
              <a:buFont typeface="Courier New"/>
              <a:buChar char="o"/>
            </a:pPr>
            <a:r>
              <a:rPr lang="en-US" sz="14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Patient Type 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5874" y="3397162"/>
            <a:ext cx="643459" cy="68708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513663" y="4157364"/>
            <a:ext cx="2870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Healthcare Professionals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7407" y="4959556"/>
            <a:ext cx="736600" cy="736600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793182" y="3073397"/>
            <a:ext cx="7543800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93182" y="4639734"/>
            <a:ext cx="7543800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39058" y="5799956"/>
            <a:ext cx="2870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Patient</a:t>
            </a:r>
          </a:p>
        </p:txBody>
      </p:sp>
    </p:spTree>
    <p:extLst>
      <p:ext uri="{BB962C8B-B14F-4D97-AF65-F5344CB8AC3E}">
        <p14:creationId xmlns:p14="http://schemas.microsoft.com/office/powerpoint/2010/main" val="113600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entagon 38"/>
          <p:cNvSpPr/>
          <p:nvPr/>
        </p:nvSpPr>
        <p:spPr>
          <a:xfrm>
            <a:off x="793182" y="4815623"/>
            <a:ext cx="2708167" cy="1000052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Pentagon 37"/>
          <p:cNvSpPr/>
          <p:nvPr/>
        </p:nvSpPr>
        <p:spPr>
          <a:xfrm>
            <a:off x="793182" y="3312497"/>
            <a:ext cx="2708167" cy="1046913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Pentagon 36"/>
          <p:cNvSpPr/>
          <p:nvPr/>
        </p:nvSpPr>
        <p:spPr>
          <a:xfrm>
            <a:off x="761431" y="1761068"/>
            <a:ext cx="2708167" cy="1057188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Consolidation and integration among organized customers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…to an Increasingly Integrated, Connected Customer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BC7728-2B56-1F4A-A7C2-88B4029F6FA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9" name="Picture 18" descr="Brett_Icon_Healthc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18" y="3588033"/>
            <a:ext cx="436032" cy="4525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6315" y="3444100"/>
            <a:ext cx="165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B003E"/>
                </a:solidFill>
                <a:latin typeface="Quattrocento Sans"/>
                <a:cs typeface="Quattrocento Sans"/>
              </a:rPr>
              <a:t>Medical</a:t>
            </a:r>
          </a:p>
          <a:p>
            <a:r>
              <a:rPr lang="en-US" sz="1600" b="1" dirty="0" smtClean="0">
                <a:solidFill>
                  <a:srgbClr val="0B003E"/>
                </a:solidFill>
                <a:latin typeface="Quattrocento Sans"/>
                <a:cs typeface="Quattrocento Sans"/>
              </a:rPr>
              <a:t>Detailing Representatives</a:t>
            </a:r>
            <a:endParaRPr lang="en-US" sz="1600" b="1" dirty="0">
              <a:solidFill>
                <a:srgbClr val="0B003E"/>
              </a:solidFill>
              <a:latin typeface="Quattrocento Sans"/>
              <a:cs typeface="Quattrocento Sans"/>
            </a:endParaRPr>
          </a:p>
        </p:txBody>
      </p:sp>
      <p:pic>
        <p:nvPicPr>
          <p:cNvPr id="23" name="Picture 22" descr="Brett_Icon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7" y="2067282"/>
            <a:ext cx="499533" cy="4335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54564" y="1884408"/>
            <a:ext cx="198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Quattrocento Sans"/>
                <a:cs typeface="Quattrocento Sans"/>
              </a:rPr>
              <a:t>Account Execs</a:t>
            </a:r>
          </a:p>
          <a:p>
            <a:r>
              <a:rPr lang="en-US" sz="1600" b="1" dirty="0" smtClean="0">
                <a:latin typeface="Quattrocento Sans"/>
                <a:cs typeface="Quattrocento Sans"/>
              </a:rPr>
              <a:t>Medical</a:t>
            </a:r>
          </a:p>
          <a:p>
            <a:r>
              <a:rPr lang="en-US" sz="1600" b="1" dirty="0">
                <a:latin typeface="Quattrocento Sans"/>
                <a:cs typeface="Quattrocento Sans"/>
              </a:rPr>
              <a:t>O</a:t>
            </a:r>
            <a:r>
              <a:rPr lang="en-US" sz="1600" b="1" dirty="0" smtClean="0">
                <a:latin typeface="Quattrocento Sans"/>
                <a:cs typeface="Quattrocento Sans"/>
              </a:rPr>
              <a:t>utcomes Research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6315" y="5137358"/>
            <a:ext cx="165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B003E"/>
                </a:solidFill>
                <a:latin typeface="Quattrocento Sans"/>
                <a:cs typeface="Quattrocento Sans"/>
              </a:rPr>
              <a:t>DTC</a:t>
            </a:r>
            <a:endParaRPr lang="en-US" sz="1600" b="1" dirty="0">
              <a:solidFill>
                <a:srgbClr val="0B003E"/>
              </a:solidFill>
              <a:latin typeface="Quattrocento Sans"/>
              <a:cs typeface="Quattrocento Sans"/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5947924" y="2069083"/>
            <a:ext cx="372352" cy="491062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5888571" y="1930621"/>
            <a:ext cx="491058" cy="195004"/>
          </a:xfrm>
          <a:prstGeom prst="triangle">
            <a:avLst>
              <a:gd name="adj" fmla="val 47810"/>
            </a:avLst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98999" y="2500790"/>
            <a:ext cx="2870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Administration &amp; Leadership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371" y="3312497"/>
            <a:ext cx="643459" cy="68708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698999" y="4072699"/>
            <a:ext cx="2870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Physicians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2413" y="4831399"/>
            <a:ext cx="736600" cy="736600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3640662" y="5325534"/>
            <a:ext cx="1972785" cy="0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5400000">
            <a:off x="6099744" y="3857868"/>
            <a:ext cx="41330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spc="50" dirty="0" smtClean="0">
                <a:solidFill>
                  <a:schemeClr val="accent5"/>
                </a:solidFill>
                <a:latin typeface="Quattrocento Sans"/>
                <a:cs typeface="Quattrocento Sans"/>
              </a:rPr>
              <a:t>CONNECTED VIA ELECTRONIC MEDICAL RECORDS</a:t>
            </a:r>
            <a:endParaRPr lang="en-US" sz="1300" b="1" spc="50" dirty="0">
              <a:solidFill>
                <a:schemeClr val="accent5"/>
              </a:solidFill>
              <a:latin typeface="Quattrocento Sans"/>
              <a:cs typeface="Quattrocento San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51400" y="5646398"/>
            <a:ext cx="271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56567"/>
                </a:solidFill>
                <a:latin typeface="Quattrocento Sans"/>
                <a:cs typeface="Quattrocento Sans"/>
              </a:rPr>
              <a:t>Patients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4394200" y="1676400"/>
            <a:ext cx="3479800" cy="447040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640662" y="3843867"/>
            <a:ext cx="1972785" cy="0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40662" y="2294467"/>
            <a:ext cx="1972785" cy="0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Brett_Icon_Brai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8" y="5067869"/>
            <a:ext cx="538874" cy="455888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6180713" y="2818256"/>
            <a:ext cx="0" cy="375487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80713" y="4411253"/>
            <a:ext cx="0" cy="375487"/>
          </a:xfrm>
          <a:prstGeom prst="line">
            <a:avLst/>
          </a:prstGeom>
          <a:ln w="28575" cmpd="sng">
            <a:solidFill>
              <a:srgbClr val="0B003E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31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rettInnovation">
  <a:themeElements>
    <a:clrScheme name="Brett Innovation">
      <a:dk1>
        <a:srgbClr val="0B003E"/>
      </a:dk1>
      <a:lt1>
        <a:srgbClr val="FFFFFF"/>
      </a:lt1>
      <a:dk2>
        <a:srgbClr val="193559"/>
      </a:dk2>
      <a:lt2>
        <a:srgbClr val="9B9B9B"/>
      </a:lt2>
      <a:accent1>
        <a:srgbClr val="257075"/>
      </a:accent1>
      <a:accent2>
        <a:srgbClr val="24978B"/>
      </a:accent2>
      <a:accent3>
        <a:srgbClr val="7DBD30"/>
      </a:accent3>
      <a:accent4>
        <a:srgbClr val="2F4A5C"/>
      </a:accent4>
      <a:accent5>
        <a:srgbClr val="FEC90D"/>
      </a:accent5>
      <a:accent6>
        <a:srgbClr val="592F5B"/>
      </a:accent6>
      <a:hlink>
        <a:srgbClr val="1F7D6F"/>
      </a:hlink>
      <a:folHlink>
        <a:srgbClr val="525254"/>
      </a:folHlink>
    </a:clrScheme>
    <a:fontScheme name="Office 2">
      <a:majorFont>
        <a:latin typeface="Aleo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Quattrocento Sans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rgbClr val="656567"/>
            </a:solidFill>
            <a:latin typeface="Quattrocento Sans"/>
            <a:cs typeface="Quattrocento San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BrettInnovation.potx</Template>
  <TotalTime>5985</TotalTime>
  <Words>734</Words>
  <Application>Microsoft Macintosh PowerPoint</Application>
  <PresentationFormat>On-screen Show (4:3)</PresentationFormat>
  <Paragraphs>195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BrettInnovation</vt:lpstr>
      <vt:lpstr>PowerPoint Presentation</vt:lpstr>
      <vt:lpstr>2/3 of launches fail to meet pre-launch expectations* * McKinsey analysis, Beyond the Storm, Launch Excellence in the New Normal   Declining returns on marketing investments  Declining access to customers</vt:lpstr>
      <vt:lpstr>Rapidly Changing US Market</vt:lpstr>
      <vt:lpstr>Patient-Centered Healthcare</vt:lpstr>
      <vt:lpstr>Patient-Centered, Value-Based Market</vt:lpstr>
      <vt:lpstr>Implications for Pharmaceutical Industry</vt:lpstr>
      <vt:lpstr>Key Insights Often Lag…</vt:lpstr>
      <vt:lpstr>Strategies &amp; Resources Deployed in Silos…</vt:lpstr>
      <vt:lpstr>…to an Increasingly Integrated, Connected Customer</vt:lpstr>
      <vt:lpstr>…Measured on Triple Aim Results</vt:lpstr>
      <vt:lpstr>From Disease Focus to  Well-defined Patient Population</vt:lpstr>
      <vt:lpstr>Illuminates Behaviors and Risks for Real World Outcomes</vt:lpstr>
      <vt:lpstr>Inform Product Development </vt:lpstr>
      <vt:lpstr>Informed Strategic Choice </vt:lpstr>
      <vt:lpstr>Triple LensTM  </vt:lpstr>
      <vt:lpstr>Triple LensTM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Haines</dc:creator>
  <cp:lastModifiedBy>Ellen Brett</cp:lastModifiedBy>
  <cp:revision>170</cp:revision>
  <cp:lastPrinted>2015-06-25T11:58:55Z</cp:lastPrinted>
  <dcterms:created xsi:type="dcterms:W3CDTF">2015-01-26T22:25:52Z</dcterms:created>
  <dcterms:modified xsi:type="dcterms:W3CDTF">2018-12-10T02:08:08Z</dcterms:modified>
</cp:coreProperties>
</file>